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95"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45"/>
  </p:normalViewPr>
  <p:slideViewPr>
    <p:cSldViewPr snapToGrid="0" snapToObjects="1">
      <p:cViewPr varScale="1">
        <p:scale>
          <a:sx n="95" d="100"/>
          <a:sy n="95" d="100"/>
        </p:scale>
        <p:origin x="1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1143000" y="685800"/>
            <a:ext cx="4572000" cy="3429000"/>
          </a:xfrm>
          <a:prstGeom prst="rect">
            <a:avLst/>
          </a:prstGeom>
        </p:spPr>
        <p:txBody>
          <a:bodyPr/>
          <a:lstStyle/>
          <a:p>
            <a:endParaRPr/>
          </a:p>
        </p:txBody>
      </p:sp>
      <p:sp>
        <p:nvSpPr>
          <p:cNvPr id="173" name="Shape 1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3" name="Title Text"/>
          <p:cNvSpPr txBox="1">
            <a:spLocks noGrp="1"/>
          </p:cNvSpPr>
          <p:nvPr>
            <p:ph type="title"/>
          </p:nvPr>
        </p:nvSpPr>
        <p:spPr>
          <a:xfrm>
            <a:off x="685800" y="1775355"/>
            <a:ext cx="7772400" cy="1225021"/>
          </a:xfrm>
          <a:prstGeom prst="rect">
            <a:avLst/>
          </a:prstGeom>
        </p:spPr>
        <p:txBody>
          <a:bodyPr/>
          <a:lstStyle/>
          <a:p>
            <a:r>
              <a:t>Title Text</a:t>
            </a:r>
          </a:p>
        </p:txBody>
      </p:sp>
      <p:sp>
        <p:nvSpPr>
          <p:cNvPr id="14" name="Body Level One…"/>
          <p:cNvSpPr txBox="1">
            <a:spLocks noGrp="1"/>
          </p:cNvSpPr>
          <p:nvPr>
            <p:ph type="body" sz="quarter" idx="1"/>
          </p:nvPr>
        </p:nvSpPr>
        <p:spPr>
          <a:xfrm>
            <a:off x="1371600" y="3238500"/>
            <a:ext cx="6400800" cy="14605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0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02" name="Title Text"/>
          <p:cNvSpPr txBox="1">
            <a:spLocks noGrp="1"/>
          </p:cNvSpPr>
          <p:nvPr>
            <p:ph type="title"/>
          </p:nvPr>
        </p:nvSpPr>
        <p:spPr>
          <a:prstGeom prst="rect">
            <a:avLst/>
          </a:prstGeom>
        </p:spPr>
        <p:txBody>
          <a:bodyPr/>
          <a:lstStyle/>
          <a:p>
            <a:r>
              <a:t>Title Text</a:t>
            </a:r>
          </a:p>
        </p:txBody>
      </p:sp>
      <p:sp>
        <p:nvSpPr>
          <p:cNvPr id="10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1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12" name="Title Text"/>
          <p:cNvSpPr txBox="1">
            <a:spLocks noGrp="1"/>
          </p:cNvSpPr>
          <p:nvPr>
            <p:ph type="title"/>
          </p:nvPr>
        </p:nvSpPr>
        <p:spPr>
          <a:xfrm>
            <a:off x="6629400" y="228865"/>
            <a:ext cx="2057400" cy="4876272"/>
          </a:xfrm>
          <a:prstGeom prst="rect">
            <a:avLst/>
          </a:prstGeom>
        </p:spPr>
        <p:txBody>
          <a:bodyPr/>
          <a:lstStyle/>
          <a:p>
            <a:r>
              <a:t>Title Text</a:t>
            </a:r>
          </a:p>
        </p:txBody>
      </p:sp>
      <p:sp>
        <p:nvSpPr>
          <p:cNvPr id="113" name="Body Level One…"/>
          <p:cNvSpPr txBox="1">
            <a:spLocks noGrp="1"/>
          </p:cNvSpPr>
          <p:nvPr>
            <p:ph type="body" idx="1"/>
          </p:nvPr>
        </p:nvSpPr>
        <p:spPr>
          <a:xfrm>
            <a:off x="457200" y="228865"/>
            <a:ext cx="6019800" cy="487627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Text">
    <p:spTree>
      <p:nvGrpSpPr>
        <p:cNvPr id="1" name=""/>
        <p:cNvGrpSpPr/>
        <p:nvPr/>
      </p:nvGrpSpPr>
      <p:grpSpPr>
        <a:xfrm>
          <a:off x="0" y="0"/>
          <a:ext cx="0" cy="0"/>
          <a:chOff x="0" y="0"/>
          <a:chExt cx="0" cy="0"/>
        </a:xfrm>
      </p:grpSpPr>
      <p:pic>
        <p:nvPicPr>
          <p:cNvPr id="12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22" name="Title Text"/>
          <p:cNvSpPr txBox="1">
            <a:spLocks noGrp="1"/>
          </p:cNvSpPr>
          <p:nvPr>
            <p:ph type="title"/>
          </p:nvPr>
        </p:nvSpPr>
        <p:spPr>
          <a:prstGeom prst="rect">
            <a:avLst/>
          </a:prstGeom>
        </p:spPr>
        <p:txBody>
          <a:bodyPr/>
          <a:lstStyle/>
          <a:p>
            <a:r>
              <a:t>Title Text</a:t>
            </a:r>
          </a:p>
        </p:txBody>
      </p:sp>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8428176" y="5314473"/>
            <a:ext cx="258624" cy="269241"/>
          </a:xfrm>
          <a:prstGeom prst="rect">
            <a:avLst/>
          </a:prstGeom>
        </p:spPr>
        <p:txBody>
          <a:bodyPr/>
          <a:lstStyle>
            <a:lvl1pPr>
              <a:defRPr>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38" name="Title Text"/>
          <p:cNvSpPr txBox="1">
            <a:spLocks noGrp="1"/>
          </p:cNvSpPr>
          <p:nvPr>
            <p:ph type="title"/>
          </p:nvPr>
        </p:nvSpPr>
        <p:spPr>
          <a:prstGeom prst="rect">
            <a:avLst/>
          </a:prstGeom>
        </p:spPr>
        <p:txBody>
          <a:bodyPr/>
          <a:lstStyle/>
          <a:p>
            <a:r>
              <a:t>Title Text</a:t>
            </a:r>
          </a:p>
        </p:txBody>
      </p:sp>
      <p:sp>
        <p:nvSpPr>
          <p:cNvPr id="13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47" name="Title Text"/>
          <p:cNvSpPr txBox="1">
            <a:spLocks noGrp="1"/>
          </p:cNvSpPr>
          <p:nvPr>
            <p:ph type="title"/>
          </p:nvPr>
        </p:nvSpPr>
        <p:spPr>
          <a:xfrm>
            <a:off x="0" y="285750"/>
            <a:ext cx="7886700" cy="649701"/>
          </a:xfrm>
          <a:prstGeom prst="rect">
            <a:avLst/>
          </a:prstGeom>
        </p:spPr>
        <p:txBody>
          <a:bodyPr lIns="34289" tIns="34289" rIns="34289" bIns="34289"/>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148" name="Body Level One…"/>
          <p:cNvSpPr txBox="1">
            <a:spLocks noGrp="1"/>
          </p:cNvSpPr>
          <p:nvPr>
            <p:ph type="body" idx="1"/>
          </p:nvPr>
        </p:nvSpPr>
        <p:spPr>
          <a:xfrm>
            <a:off x="628650" y="1654968"/>
            <a:ext cx="7886700" cy="3263505"/>
          </a:xfrm>
          <a:prstGeom prst="rect">
            <a:avLst/>
          </a:prstGeom>
        </p:spPr>
        <p:txBody>
          <a:bodyPr lIns="34289" tIns="34289" rIns="34289" bIns="34289"/>
          <a:lstStyle>
            <a:lvl1pPr marL="179614" indent="-179614" defTabSz="762000">
              <a:lnSpc>
                <a:spcPct val="90000"/>
              </a:lnSpc>
              <a:spcBef>
                <a:spcPts val="800"/>
              </a:spcBef>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56" name="Title Text"/>
          <p:cNvSpPr txBox="1">
            <a:spLocks noGrp="1"/>
          </p:cNvSpPr>
          <p:nvPr>
            <p:ph type="title"/>
          </p:nvPr>
        </p:nvSpPr>
        <p:spPr>
          <a:xfrm>
            <a:off x="1142999" y="928687"/>
            <a:ext cx="5915027" cy="487276"/>
          </a:xfrm>
          <a:prstGeom prst="rect">
            <a:avLst/>
          </a:prstGeom>
        </p:spPr>
        <p:txBody>
          <a:bodyPr lIns="25717" tIns="25717" rIns="25717" bIns="25717"/>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57" name="Body Level One…"/>
          <p:cNvSpPr txBox="1">
            <a:spLocks noGrp="1"/>
          </p:cNvSpPr>
          <p:nvPr>
            <p:ph type="body" sz="half" idx="1"/>
          </p:nvPr>
        </p:nvSpPr>
        <p:spPr>
          <a:xfrm>
            <a:off x="1614487" y="1955601"/>
            <a:ext cx="5915027" cy="2447629"/>
          </a:xfrm>
          <a:prstGeom prst="rect">
            <a:avLst/>
          </a:prstGeom>
        </p:spPr>
        <p:txBody>
          <a:bodyPr lIns="25717" tIns="25717" rIns="25717" bIns="25717"/>
          <a:lstStyle>
            <a:lvl1pPr marL="163285" indent="-163285" defTabSz="762000">
              <a:lnSpc>
                <a:spcPct val="90000"/>
              </a:lnSpc>
              <a:spcBef>
                <a:spcPts val="800"/>
              </a:spcBef>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defTabSz="762000">
              <a:defRPr sz="9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65" name="Body Level One…"/>
          <p:cNvSpPr txBox="1">
            <a:spLocks noGrp="1"/>
          </p:cNvSpPr>
          <p:nvPr>
            <p:ph type="body" idx="1"/>
          </p:nvPr>
        </p:nvSpPr>
        <p:spPr>
          <a:xfrm>
            <a:off x="171480" y="1012019"/>
            <a:ext cx="8829676" cy="4583939"/>
          </a:xfrm>
          <a:prstGeom prst="rect">
            <a:avLst/>
          </a:prstGeom>
          <a:solidFill>
            <a:srgbClr val="FFFFFF"/>
          </a:solidFill>
          <a:ln w="31750">
            <a:solidFill>
              <a:srgbClr val="C00000">
                <a:alpha val="46000"/>
              </a:srgbClr>
            </a:solidFill>
            <a:round/>
          </a:ln>
          <a:effectLst>
            <a:outerShdw blurRad="50800" dist="50800" dir="5400000" rotWithShape="0">
              <a:srgbClr val="EEECE1"/>
            </a:outerShdw>
          </a:effectLst>
        </p:spPr>
        <p:txBody>
          <a:bodyPr/>
          <a:lstStyle/>
          <a:p>
            <a:r>
              <a:t>Body Level One</a:t>
            </a:r>
          </a:p>
          <a:p>
            <a:pPr lvl="1"/>
            <a:r>
              <a:t>Body Level Two</a:t>
            </a:r>
          </a:p>
          <a:p>
            <a:pPr lvl="2"/>
            <a:r>
              <a:t>Body Level Three</a:t>
            </a:r>
          </a:p>
          <a:p>
            <a:pPr lvl="3"/>
            <a:r>
              <a:t>Body Level Four</a:t>
            </a:r>
          </a:p>
          <a:p>
            <a:pPr lvl="4"/>
            <a:r>
              <a:t>Body Level Five</a:t>
            </a: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32" name="Title Text"/>
          <p:cNvSpPr txBox="1">
            <a:spLocks noGrp="1"/>
          </p:cNvSpPr>
          <p:nvPr>
            <p:ph type="title"/>
          </p:nvPr>
        </p:nvSpPr>
        <p:spPr>
          <a:xfrm>
            <a:off x="722312" y="3672418"/>
            <a:ext cx="7772401" cy="1135063"/>
          </a:xfrm>
          <a:prstGeom prst="rect">
            <a:avLst/>
          </a:prstGeom>
        </p:spPr>
        <p:txBody>
          <a:bodyPr anchor="t"/>
          <a:lstStyle>
            <a:lvl1pPr algn="l">
              <a:defRPr sz="4000" b="1" cap="all"/>
            </a:lvl1pPr>
          </a:lstStyle>
          <a:p>
            <a:r>
              <a:t>Title Text</a:t>
            </a:r>
          </a:p>
        </p:txBody>
      </p:sp>
      <p:sp>
        <p:nvSpPr>
          <p:cNvPr id="33" name="Body Level One…"/>
          <p:cNvSpPr txBox="1">
            <a:spLocks noGrp="1"/>
          </p:cNvSpPr>
          <p:nvPr>
            <p:ph type="body" sz="quarter" idx="1"/>
          </p:nvPr>
        </p:nvSpPr>
        <p:spPr>
          <a:xfrm>
            <a:off x="722312" y="2422261"/>
            <a:ext cx="7772401" cy="1250157"/>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457200" y="1333500"/>
            <a:ext cx="4038600" cy="377163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5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457200" y="1279260"/>
            <a:ext cx="4040188" cy="533137"/>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4645026" y="1279260"/>
            <a:ext cx="4041776" cy="533137"/>
          </a:xfrm>
          <a:prstGeom prst="rect">
            <a:avLst/>
          </a:prstGeom>
        </p:spPr>
        <p:txBody>
          <a:bodyPr anchor="b"/>
          <a:lstStyle/>
          <a:p>
            <a:pPr marL="0" indent="0">
              <a:spcBef>
                <a:spcPts val="500"/>
              </a:spcBef>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7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79"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80" name="Title Text"/>
          <p:cNvSpPr txBox="1">
            <a:spLocks noGrp="1"/>
          </p:cNvSpPr>
          <p:nvPr>
            <p:ph type="title"/>
          </p:nvPr>
        </p:nvSpPr>
        <p:spPr>
          <a:xfrm>
            <a:off x="457201" y="227541"/>
            <a:ext cx="3008315" cy="968376"/>
          </a:xfrm>
          <a:prstGeom prst="rect">
            <a:avLst/>
          </a:prstGeom>
        </p:spPr>
        <p:txBody>
          <a:bodyPr anchor="b"/>
          <a:lstStyle>
            <a:lvl1pPr algn="l">
              <a:defRPr sz="2000" b="1"/>
            </a:lvl1pPr>
          </a:lstStyle>
          <a:p>
            <a:r>
              <a:t>Title Text</a:t>
            </a:r>
          </a:p>
        </p:txBody>
      </p:sp>
      <p:sp>
        <p:nvSpPr>
          <p:cNvPr id="81" name="Body Level One…"/>
          <p:cNvSpPr txBox="1">
            <a:spLocks noGrp="1"/>
          </p:cNvSpPr>
          <p:nvPr>
            <p:ph type="body" idx="1"/>
          </p:nvPr>
        </p:nvSpPr>
        <p:spPr>
          <a:xfrm>
            <a:off x="3575050" y="227542"/>
            <a:ext cx="5111750" cy="48775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2" name="Text Placeholder 3"/>
          <p:cNvSpPr>
            <a:spLocks noGrp="1"/>
          </p:cNvSpPr>
          <p:nvPr>
            <p:ph type="body" sz="half" idx="21"/>
          </p:nvPr>
        </p:nvSpPr>
        <p:spPr>
          <a:xfrm>
            <a:off x="457201" y="1195917"/>
            <a:ext cx="3008315" cy="3909221"/>
          </a:xfrm>
          <a:prstGeom prst="rect">
            <a:avLst/>
          </a:prstGeom>
        </p:spPr>
        <p:txBody>
          <a:bodyPr/>
          <a:lstStyle/>
          <a:p>
            <a:pPr marL="0" indent="0">
              <a:spcBef>
                <a:spcPts val="300"/>
              </a:spcBef>
              <a:buSzTx/>
              <a:buFontTx/>
              <a:buNone/>
              <a:defRPr sz="1400"/>
            </a:pPr>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90"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91" name="Title Text"/>
          <p:cNvSpPr txBox="1">
            <a:spLocks noGrp="1"/>
          </p:cNvSpPr>
          <p:nvPr>
            <p:ph type="title"/>
          </p:nvPr>
        </p:nvSpPr>
        <p:spPr>
          <a:xfrm>
            <a:off x="1792288" y="4000500"/>
            <a:ext cx="5486401" cy="472282"/>
          </a:xfrm>
          <a:prstGeom prst="rect">
            <a:avLst/>
          </a:prstGeom>
        </p:spPr>
        <p:txBody>
          <a:bodyPr anchor="b"/>
          <a:lstStyle>
            <a:lvl1pPr algn="l">
              <a:defRPr sz="2000" b="1"/>
            </a:lvl1pPr>
          </a:lstStyle>
          <a:p>
            <a:r>
              <a:t>Title Text</a:t>
            </a:r>
          </a:p>
        </p:txBody>
      </p:sp>
      <p:sp>
        <p:nvSpPr>
          <p:cNvPr id="92" name="Picture Placeholder 2"/>
          <p:cNvSpPr>
            <a:spLocks noGrp="1"/>
          </p:cNvSpPr>
          <p:nvPr>
            <p:ph type="pic" sz="half" idx="21"/>
          </p:nvPr>
        </p:nvSpPr>
        <p:spPr>
          <a:xfrm>
            <a:off x="1792288" y="510646"/>
            <a:ext cx="5486401" cy="3429001"/>
          </a:xfrm>
          <a:prstGeom prst="rect">
            <a:avLst/>
          </a:prstGeom>
        </p:spPr>
        <p:txBody>
          <a:bodyPr lIns="91439" rIns="91439">
            <a:noAutofit/>
          </a:bodyPr>
          <a:lstStyle/>
          <a:p>
            <a:endParaRPr/>
          </a:p>
        </p:txBody>
      </p:sp>
      <p:sp>
        <p:nvSpPr>
          <p:cNvPr id="93" name="Body Level One…"/>
          <p:cNvSpPr txBox="1">
            <a:spLocks noGrp="1"/>
          </p:cNvSpPr>
          <p:nvPr>
            <p:ph type="body" sz="quarter" idx="1"/>
          </p:nvPr>
        </p:nvSpPr>
        <p:spPr>
          <a:xfrm>
            <a:off x="1792288" y="4472782"/>
            <a:ext cx="5486401" cy="670720"/>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19"/>
          <a:stretch>
            <a:fillRect/>
          </a:stretch>
        </p:blipFill>
        <p:spPr>
          <a:xfrm>
            <a:off x="563" y="1"/>
            <a:ext cx="9143438" cy="5715001"/>
          </a:xfrm>
          <a:prstGeom prst="rect">
            <a:avLst/>
          </a:prstGeom>
          <a:ln w="12700">
            <a:miter lim="400000"/>
          </a:ln>
        </p:spPr>
      </p:pic>
      <p:sp>
        <p:nvSpPr>
          <p:cNvPr id="3" name="Title Text"/>
          <p:cNvSpPr txBox="1">
            <a:spLocks noGrp="1"/>
          </p:cNvSpPr>
          <p:nvPr>
            <p:ph type="title"/>
          </p:nvPr>
        </p:nvSpPr>
        <p:spPr>
          <a:xfrm>
            <a:off x="457200" y="228865"/>
            <a:ext cx="8229600" cy="95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333500"/>
            <a:ext cx="8229600" cy="3771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28176" y="5314474"/>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asecuritysite.com/encryption/erc20" TargetMode="External"/><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s://asecuritysite.com/ethereum/ethereum09" TargetMode="External"/><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asecuritysite.com/encryption/fernet" TargetMode="External"/><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hyperlink" Target="https://asecuritysite.com/encryption/fernet"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hyperlink" Target="https://asecuritysite.com/encryption/fernet2" TargetMode="Externa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encryption/fer" TargetMode="External"/><Relationship Id="rId2" Type="http://schemas.openxmlformats.org/officeDocument/2006/relationships/image" Target="../media/image42.png"/><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hyperlink" Target="https://asecuritysite.com/encryption/ferdecode" TargetMode="Externa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hyperlink" Target="https://asecuritysite.com/encryption/fernet3" TargetMode="External"/><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securitysite.com/encryption/srp" TargetMode="Externa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securitysite.com/encryption/srp" TargetMode="Externa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asecuritysite.com/encryption/spake" TargetMode="External"/><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 Id="rId4" Type="http://schemas.openxmlformats.org/officeDocument/2006/relationships/hyperlink" Target="https://asecuritysite.com/encryption/spake"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s://asecuritysite.com/encryption/fpe" TargetMode="External"/><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sz="1350" b="0" dirty="0"/>
              <a:t>PAKE</a:t>
            </a:r>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7" name="Picture 6" descr="Text&#10;&#10;Description automatically generated">
            <a:extLst>
              <a:ext uri="{FF2B5EF4-FFF2-40B4-BE49-F238E27FC236}">
                <a16:creationId xmlns:a16="http://schemas.microsoft.com/office/drawing/2014/main" id="{A2251393-836B-BD9C-A72D-3FF73191C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pic>
        <p:nvPicPr>
          <p:cNvPr id="3" name="Picture 2" descr="Table&#10;&#10;Description automatically generated">
            <a:extLst>
              <a:ext uri="{FF2B5EF4-FFF2-40B4-BE49-F238E27FC236}">
                <a16:creationId xmlns:a16="http://schemas.microsoft.com/office/drawing/2014/main" id="{0BF59405-E246-E65D-9E83-4449C28D8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76" y="0"/>
            <a:ext cx="8146652" cy="5715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06"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07" name="1*Y_Yvyf0YvNlYEgM3eOMvGA.png" descr="1*Y_Yvyf0YvNlYEgM3eOMvGA.png"/>
          <p:cNvPicPr>
            <a:picLocks noChangeAspect="1"/>
          </p:cNvPicPr>
          <p:nvPr/>
        </p:nvPicPr>
        <p:blipFill>
          <a:blip r:embed="rId2"/>
          <a:stretch>
            <a:fillRect/>
          </a:stretch>
        </p:blipFill>
        <p:spPr>
          <a:xfrm>
            <a:off x="53885" y="867878"/>
            <a:ext cx="5413736" cy="4441938"/>
          </a:xfrm>
          <a:prstGeom prst="rect">
            <a:avLst/>
          </a:prstGeom>
          <a:ln w="12700">
            <a:miter lim="400000"/>
          </a:ln>
        </p:spPr>
      </p:pic>
      <p:sp>
        <p:nvSpPr>
          <p:cNvPr id="208" name="Within the Ethereum blockchain we can record transactions and run smart contracts. These things allow us to run DApps (decentralized applications) and which can support the running of the infrastructure in return for some payment (Ether).…"/>
          <p:cNvSpPr txBox="1"/>
          <p:nvPr/>
        </p:nvSpPr>
        <p:spPr>
          <a:xfrm>
            <a:off x="5446779" y="896827"/>
            <a:ext cx="3570004" cy="46836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3500"/>
              </a:lnSpc>
              <a:defRPr>
                <a:latin typeface="Arial"/>
                <a:ea typeface="Arial"/>
                <a:cs typeface="Arial"/>
                <a:sym typeface="Arial"/>
              </a:defRPr>
            </a:pPr>
            <a:r>
              <a:t>Within the Ethereum blockchain we can record transactions and run smart contracts. These things allow us to run DApps (decentralized applications) and which can support the running of the infrastructure in return for some payment (Ether). </a:t>
            </a:r>
          </a:p>
          <a:p>
            <a:pPr defTabSz="457200">
              <a:lnSpc>
                <a:spcPts val="3500"/>
              </a:lnSpc>
              <a:defRPr>
                <a:latin typeface="Arial"/>
                <a:ea typeface="Arial"/>
                <a:cs typeface="Arial"/>
                <a:sym typeface="Arial"/>
              </a:defRPr>
            </a:pPr>
            <a:endParaRPr/>
          </a:p>
          <a:p>
            <a:pPr defTabSz="457200">
              <a:lnSpc>
                <a:spcPts val="3500"/>
              </a:lnSpc>
              <a:defRPr>
                <a:latin typeface="Arial"/>
                <a:ea typeface="Arial"/>
                <a:cs typeface="Arial"/>
                <a:sym typeface="Arial"/>
              </a:defRPr>
            </a:pPr>
            <a:r>
              <a:t>A DApp can also </a:t>
            </a:r>
            <a:r>
              <a:rPr b="1"/>
              <a:t>create tokens for new currencies</a:t>
            </a:r>
            <a:r>
              <a:t>, shares in a company or to prove the ownership of an asset. </a:t>
            </a:r>
          </a:p>
          <a:p>
            <a:pPr defTabSz="457200">
              <a:lnSpc>
                <a:spcPts val="3500"/>
              </a:lnSpc>
              <a:defRPr>
                <a:latin typeface="Arial"/>
                <a:ea typeface="Arial"/>
                <a:cs typeface="Arial"/>
                <a:sym typeface="Arial"/>
              </a:defRPr>
            </a:pPr>
            <a:endParaRPr/>
          </a:p>
          <a:p>
            <a:pPr defTabSz="457200">
              <a:lnSpc>
                <a:spcPts val="3500"/>
              </a:lnSpc>
              <a:defRPr>
                <a:latin typeface="Times Roman"/>
                <a:ea typeface="Times Roman"/>
                <a:cs typeface="Times Roman"/>
                <a:sym typeface="Times Roman"/>
              </a:defRPr>
            </a:pPr>
            <a:r>
              <a:rPr>
                <a:latin typeface="Arial"/>
                <a:ea typeface="Arial"/>
                <a:cs typeface="Arial"/>
                <a:sym typeface="Arial"/>
              </a:rPr>
              <a:t>ERC-20 allow for the sharing, transfer and storage of tokens</a:t>
            </a:r>
            <a:r>
              <a:t>. </a:t>
            </a:r>
            <a:r>
              <a:rPr u="sng">
                <a:solidFill>
                  <a:srgbClr val="0000FF"/>
                </a:solidFill>
                <a:uFill>
                  <a:solidFill>
                    <a:srgbClr val="0000FF"/>
                  </a:solidFill>
                </a:uFill>
                <a:hlinkClick r:id="rId3"/>
              </a:rPr>
              <a:t>View tokens on Ethereum</a:t>
            </a:r>
            <a: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11"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2"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13" name="ERC-20 tokens are supported by the whole of the Ethereum infrastructure and can be easily traded. They support a number of mandatory functions:…"/>
          <p:cNvSpPr txBox="1"/>
          <p:nvPr/>
        </p:nvSpPr>
        <p:spPr>
          <a:xfrm>
            <a:off x="3948919" y="281869"/>
            <a:ext cx="5148761" cy="5151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3500"/>
              </a:lnSpc>
              <a:defRPr>
                <a:latin typeface="Arial"/>
                <a:ea typeface="Arial"/>
                <a:cs typeface="Arial"/>
                <a:sym typeface="Arial"/>
              </a:defRPr>
            </a:pPr>
            <a:r>
              <a:t>ERC-20 tokens are supported by the whole of the Ethereum infrastructure and can be easily traded. They support a number of mandatory functions:</a:t>
            </a:r>
          </a:p>
          <a:p>
            <a:pPr defTabSz="457200">
              <a:lnSpc>
                <a:spcPts val="3500"/>
              </a:lnSpc>
              <a:defRPr>
                <a:latin typeface="Arial"/>
                <a:ea typeface="Arial"/>
                <a:cs typeface="Arial"/>
                <a:sym typeface="Arial"/>
              </a:defRPr>
            </a:pPr>
            <a:endParaRP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totalSupply. </a:t>
            </a:r>
            <a:r>
              <a:t>This function is the total number of ERC-20 tokens that have been created.</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balanceOf. T</a:t>
            </a:r>
            <a:r>
              <a:t>his function identifies the number of tokens that a given address has in its account.</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transfer.</a:t>
            </a:r>
            <a:r>
              <a:t> This function supports the transfer of tokens to a defined user address.</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transferFrom. </a:t>
            </a:r>
            <a:r>
              <a:t>This function supports a user to transfer tokens to another user.</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approve.</a:t>
            </a:r>
            <a:r>
              <a:t> This function checks that a transaction is valid, based on the supply of token.</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allowance.</a:t>
            </a:r>
            <a:r>
              <a:t> This function checks if a user has enough funds in their account for a transaction.</a:t>
            </a:r>
          </a:p>
        </p:txBody>
      </p:sp>
      <p:sp>
        <p:nvSpPr>
          <p:cNvPr id="214" name="Optional:…"/>
          <p:cNvSpPr txBox="1"/>
          <p:nvPr/>
        </p:nvSpPr>
        <p:spPr>
          <a:xfrm>
            <a:off x="63259" y="4026342"/>
            <a:ext cx="3957068" cy="1242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3500"/>
              </a:lnSpc>
              <a:defRPr>
                <a:latin typeface="Arial"/>
                <a:ea typeface="Arial"/>
                <a:cs typeface="Arial"/>
                <a:sym typeface="Arial"/>
              </a:defRPr>
            </a:pPr>
            <a:r>
              <a:t>Optional:</a:t>
            </a:r>
          </a:p>
          <a:p>
            <a:pPr marL="457200" indent="-317500" defTabSz="457200">
              <a:lnSpc>
                <a:spcPts val="2800"/>
              </a:lnSpc>
              <a:buClr>
                <a:srgbClr val="000000"/>
              </a:buClr>
              <a:buSzPct val="100000"/>
              <a:buFont typeface="Times Roman"/>
              <a:buChar char="•"/>
              <a:defRPr sz="1200">
                <a:latin typeface="Arial"/>
                <a:ea typeface="Arial"/>
                <a:cs typeface="Arial"/>
                <a:sym typeface="Arial"/>
              </a:defRPr>
            </a:pPr>
            <a:r>
              <a:t>Token Name. This is the name that the token will be defined as.</a:t>
            </a:r>
          </a:p>
          <a:p>
            <a:pPr marL="457200" indent="-317500" defTabSz="457200">
              <a:lnSpc>
                <a:spcPts val="2800"/>
              </a:lnSpc>
              <a:buClr>
                <a:srgbClr val="000000"/>
              </a:buClr>
              <a:buSzPct val="100000"/>
              <a:buFont typeface="Times Roman"/>
              <a:buChar char="•"/>
              <a:defRPr sz="1200">
                <a:latin typeface="Arial"/>
                <a:ea typeface="Arial"/>
                <a:cs typeface="Arial"/>
                <a:sym typeface="Arial"/>
              </a:defRPr>
            </a:pPr>
            <a:r>
              <a:t>Symbol. This is the symbol that the token will use.</a:t>
            </a:r>
          </a:p>
          <a:p>
            <a:pPr marL="457200" indent="-317500" defTabSz="457200">
              <a:lnSpc>
                <a:spcPts val="2800"/>
              </a:lnSpc>
              <a:buClr>
                <a:srgbClr val="000000"/>
              </a:buClr>
              <a:buSzPct val="100000"/>
              <a:buFont typeface="Times Roman"/>
              <a:buChar char="•"/>
              <a:defRPr sz="1200">
                <a:latin typeface="Arial"/>
                <a:ea typeface="Arial"/>
                <a:cs typeface="Arial"/>
                <a:sym typeface="Arial"/>
              </a:defRPr>
            </a:pPr>
            <a:r>
              <a:t>Decimal. This is the number of decimal places to be used for any transactions.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17"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8" name="1*Y_Yvyf0YvNlYEgM3eOMvGA.png" descr="1*Y_Yvyf0YvNlYEgM3eOMvGA.png"/>
          <p:cNvPicPr>
            <a:picLocks noChangeAspect="1"/>
          </p:cNvPicPr>
          <p:nvPr/>
        </p:nvPicPr>
        <p:blipFill>
          <a:blip r:embed="rId2"/>
          <a:stretch>
            <a:fillRect/>
          </a:stretch>
        </p:blipFill>
        <p:spPr>
          <a:xfrm>
            <a:off x="246411" y="655085"/>
            <a:ext cx="2823233" cy="2316446"/>
          </a:xfrm>
          <a:prstGeom prst="rect">
            <a:avLst/>
          </a:prstGeom>
          <a:ln w="12700">
            <a:miter lim="400000"/>
          </a:ln>
        </p:spPr>
      </p:pic>
      <p:sp>
        <p:nvSpPr>
          <p:cNvPr id="219" name="ERC-20 tokens are supported by the whole of the Ethereum infrastructure and can be easily traded. They support a number of mandatory functions:…"/>
          <p:cNvSpPr txBox="1"/>
          <p:nvPr/>
        </p:nvSpPr>
        <p:spPr>
          <a:xfrm>
            <a:off x="3948919" y="281869"/>
            <a:ext cx="5148761" cy="5151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3500"/>
              </a:lnSpc>
              <a:defRPr>
                <a:latin typeface="Arial"/>
                <a:ea typeface="Arial"/>
                <a:cs typeface="Arial"/>
                <a:sym typeface="Arial"/>
              </a:defRPr>
            </a:pPr>
            <a:r>
              <a:t>ERC-20 tokens are supported by the whole of the Ethereum infrastructure and can be easily traded. They support a number of mandatory functions:</a:t>
            </a:r>
          </a:p>
          <a:p>
            <a:pPr defTabSz="457200">
              <a:lnSpc>
                <a:spcPts val="3500"/>
              </a:lnSpc>
              <a:defRPr>
                <a:latin typeface="Arial"/>
                <a:ea typeface="Arial"/>
                <a:cs typeface="Arial"/>
                <a:sym typeface="Arial"/>
              </a:defRPr>
            </a:pPr>
            <a:endParaRP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totalSupply. </a:t>
            </a:r>
            <a:r>
              <a:t>This function is the total number of ERC-20 tokens that have been created.</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balanceOf. T</a:t>
            </a:r>
            <a:r>
              <a:t>his function identifies the number of tokens that a given address has in its account.</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transfer.</a:t>
            </a:r>
            <a:r>
              <a:t> This function supports the transfer of tokens to a defined user address.</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transferFrom. </a:t>
            </a:r>
            <a:r>
              <a:t>This function supports a user to transfer tokens to another user.</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approve.</a:t>
            </a:r>
            <a:r>
              <a:t> This function checks that a transaction is valid, based on the supply of token.</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allowance.</a:t>
            </a:r>
            <a:r>
              <a:t> This function checks if a user has enough funds in their account for a transaction.</a:t>
            </a:r>
          </a:p>
        </p:txBody>
      </p:sp>
      <p:sp>
        <p:nvSpPr>
          <p:cNvPr id="220" name="Details:…"/>
          <p:cNvSpPr txBox="1"/>
          <p:nvPr/>
        </p:nvSpPr>
        <p:spPr>
          <a:xfrm>
            <a:off x="63259" y="2982645"/>
            <a:ext cx="4112701" cy="3284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3500"/>
              </a:lnSpc>
              <a:defRPr>
                <a:latin typeface="Arial"/>
                <a:ea typeface="Arial"/>
                <a:cs typeface="Arial"/>
                <a:sym typeface="Arial"/>
              </a:defRPr>
            </a:pPr>
            <a:r>
              <a:t>Details:</a:t>
            </a:r>
          </a:p>
          <a:p>
            <a:pPr defTabSz="457200">
              <a:lnSpc>
                <a:spcPts val="3500"/>
              </a:lnSpc>
              <a:defRPr>
                <a:latin typeface="Arial"/>
                <a:ea typeface="Arial"/>
                <a:cs typeface="Arial"/>
                <a:sym typeface="Arial"/>
              </a:defRPr>
            </a:pPr>
            <a:endParaRPr/>
          </a:p>
          <a:p>
            <a:pPr defTabSz="457200">
              <a:lnSpc>
                <a:spcPts val="3500"/>
              </a:lnSpc>
              <a:defRPr>
                <a:latin typeface="Arial"/>
                <a:ea typeface="Arial"/>
                <a:cs typeface="Arial"/>
                <a:sym typeface="Arial"/>
              </a:defRPr>
            </a:pPr>
            <a:r>
              <a:t>- Extends standard contract.</a:t>
            </a:r>
          </a:p>
          <a:p>
            <a:pPr marL="180473" indent="-180473" defTabSz="457200">
              <a:lnSpc>
                <a:spcPts val="3500"/>
              </a:lnSpc>
              <a:buSzPct val="100000"/>
              <a:buChar char="-"/>
              <a:defRPr>
                <a:latin typeface="Arial"/>
                <a:ea typeface="Arial"/>
                <a:cs typeface="Arial"/>
                <a:sym typeface="Arial"/>
              </a:defRPr>
            </a:pPr>
            <a:r>
              <a:t>100,000,000,000 tokens.</a:t>
            </a:r>
          </a:p>
          <a:p>
            <a:pPr marL="180473" indent="-180473" defTabSz="457200">
              <a:lnSpc>
                <a:spcPts val="3500"/>
              </a:lnSpc>
              <a:buSzPct val="100000"/>
              <a:buChar char="-"/>
              <a:defRPr>
                <a:latin typeface="Arial"/>
                <a:ea typeface="Arial"/>
                <a:cs typeface="Arial"/>
                <a:sym typeface="Arial"/>
              </a:defRPr>
            </a:pPr>
            <a:r>
              <a:t>Name: BearToken</a:t>
            </a:r>
          </a:p>
          <a:p>
            <a:pPr defTabSz="457200">
              <a:lnSpc>
                <a:spcPts val="3500"/>
              </a:lnSpc>
              <a:defRPr>
                <a:latin typeface="Arial"/>
                <a:ea typeface="Arial"/>
                <a:cs typeface="Arial"/>
                <a:sym typeface="Arial"/>
              </a:defRPr>
            </a:pPr>
            <a:endParaRPr/>
          </a:p>
          <a:p>
            <a:pPr defTabSz="457200">
              <a:lnSpc>
                <a:spcPts val="3500"/>
              </a:lnSpc>
              <a:defRPr>
                <a:latin typeface="Arial"/>
                <a:ea typeface="Arial"/>
                <a:cs typeface="Arial"/>
                <a:sym typeface="Arial"/>
              </a:defRPr>
            </a:pPr>
            <a:r>
              <a:t>Ref: Build a smart contract that transfers ERC20 token from your wallet to other ERC20 compliant wallet- Part 1, Coinmonks, Medium.com</a:t>
            </a:r>
          </a:p>
          <a:p>
            <a:pPr defTabSz="457200">
              <a:lnSpc>
                <a:spcPts val="3500"/>
              </a:lnSpc>
              <a:defRPr>
                <a:latin typeface="Arial"/>
                <a:ea typeface="Arial"/>
                <a:cs typeface="Arial"/>
                <a:sym typeface="Arial"/>
              </a:defRPr>
            </a:pPr>
            <a:endParaRPr/>
          </a:p>
        </p:txBody>
      </p:sp>
      <p:grpSp>
        <p:nvGrpSpPr>
          <p:cNvPr id="223" name="Screenshot 2019-04-05 at 09.57.50.png"/>
          <p:cNvGrpSpPr/>
          <p:nvPr/>
        </p:nvGrpSpPr>
        <p:grpSpPr>
          <a:xfrm>
            <a:off x="3554979" y="0"/>
            <a:ext cx="5776219" cy="5715000"/>
            <a:chOff x="0" y="0"/>
            <a:chExt cx="5776218" cy="5715000"/>
          </a:xfrm>
        </p:grpSpPr>
        <p:pic>
          <p:nvPicPr>
            <p:cNvPr id="222" name="Screenshot 2019-04-05 at 09.57.50.png" descr="Screenshot 2019-04-05 at 09.57.50.png"/>
            <p:cNvPicPr>
              <a:picLocks noChangeAspect="1"/>
            </p:cNvPicPr>
            <p:nvPr/>
          </p:nvPicPr>
          <p:blipFill>
            <a:blip r:embed="rId3"/>
            <a:stretch>
              <a:fillRect/>
            </a:stretch>
          </p:blipFill>
          <p:spPr>
            <a:xfrm>
              <a:off x="203200" y="203200"/>
              <a:ext cx="5369819" cy="5270500"/>
            </a:xfrm>
            <a:prstGeom prst="rect">
              <a:avLst/>
            </a:prstGeom>
            <a:ln>
              <a:noFill/>
            </a:ln>
            <a:effectLst/>
          </p:spPr>
        </p:pic>
        <p:pic>
          <p:nvPicPr>
            <p:cNvPr id="221" name="Screenshot 2019-04-05 at 09.57.50.png" descr="Screenshot 2019-04-05 at 09.57.50.png"/>
            <p:cNvPicPr>
              <a:picLocks/>
            </p:cNvPicPr>
            <p:nvPr/>
          </p:nvPicPr>
          <p:blipFill>
            <a:blip r:embed="rId4"/>
            <a:stretch>
              <a:fillRect/>
            </a:stretch>
          </p:blipFill>
          <p:spPr>
            <a:xfrm>
              <a:off x="0" y="0"/>
              <a:ext cx="5776219" cy="5715000"/>
            </a:xfrm>
            <a:prstGeom prst="rect">
              <a:avLst/>
            </a:prstGeom>
            <a:effectLst/>
          </p:spPr>
        </p:pic>
      </p:grpSp>
      <p:pic>
        <p:nvPicPr>
          <p:cNvPr id="224" name="0*_gvO-hsgJrPP6oen.png" descr="0*_gvO-hsgJrPP6oen.png"/>
          <p:cNvPicPr>
            <a:picLocks noChangeAspect="1"/>
          </p:cNvPicPr>
          <p:nvPr/>
        </p:nvPicPr>
        <p:blipFill>
          <a:blip r:embed="rId5"/>
          <a:stretch>
            <a:fillRect/>
          </a:stretch>
        </p:blipFill>
        <p:spPr>
          <a:xfrm>
            <a:off x="408426" y="619462"/>
            <a:ext cx="7975601" cy="18415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ppt_x</p:attrName>
                                        </p:attrNameLst>
                                      </p:cBhvr>
                                      <p:tavLst>
                                        <p:tav tm="0">
                                          <p:val>
                                            <p:strVal val="0-#ppt_w/2"/>
                                          </p:val>
                                        </p:tav>
                                        <p:tav tm="100000">
                                          <p:val>
                                            <p:strVal val="#ppt_x"/>
                                          </p:val>
                                        </p:tav>
                                      </p:tavLst>
                                    </p:anim>
                                    <p:anim calcmode="lin" valueType="num">
                                      <p:cBhvr>
                                        <p:cTn id="8" dur="10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4"/>
                                        </p:tgtEl>
                                        <p:attrNameLst>
                                          <p:attrName>style.visibility</p:attrName>
                                        </p:attrNameLst>
                                      </p:cBhvr>
                                      <p:to>
                                        <p:strVal val="visible"/>
                                      </p:to>
                                    </p:set>
                                    <p:anim calcmode="lin" valueType="num">
                                      <p:cBhvr>
                                        <p:cTn id="13" dur="1000" fill="hold"/>
                                        <p:tgtEl>
                                          <p:spTgt spid="224"/>
                                        </p:tgtEl>
                                        <p:attrNameLst>
                                          <p:attrName>ppt_x</p:attrName>
                                        </p:attrNameLst>
                                      </p:cBhvr>
                                      <p:tavLst>
                                        <p:tav tm="0">
                                          <p:val>
                                            <p:strVal val="0-#ppt_w/2"/>
                                          </p:val>
                                        </p:tav>
                                        <p:tav tm="100000">
                                          <p:val>
                                            <p:strVal val="#ppt_x"/>
                                          </p:val>
                                        </p:tav>
                                      </p:tavLst>
                                    </p:anim>
                                    <p:anim calcmode="lin" valueType="num">
                                      <p:cBhvr>
                                        <p:cTn id="14"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P spid="224"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27"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28"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29"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6047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t>Let’s say the budget for the year is to allocate 500 SCH tokens to NHS, 300 to Council and 200 to Government. We would then run the </a:t>
            </a:r>
            <a:r>
              <a:rPr i="1"/>
              <a:t>transfer</a:t>
            </a:r>
            <a:r>
              <a:t> function, and perform these allocations to the Ethereum addresses defined by them. 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300 SCH</a:t>
            </a:r>
            <a:br/>
            <a:r>
              <a:t>Government: 200 SCH</a:t>
            </a:r>
            <a:br/>
            <a:r>
              <a:t>BobCare: 0 SCH</a:t>
            </a:r>
          </a:p>
          <a:p>
            <a:pPr defTabSz="457200">
              <a:lnSpc>
                <a:spcPts val="3500"/>
              </a:lnSpc>
              <a:spcBef>
                <a:spcPts val="1200"/>
              </a:spcBef>
              <a:defRPr>
                <a:latin typeface="Arial"/>
                <a:ea typeface="Arial"/>
                <a:cs typeface="Arial"/>
                <a:sym typeface="Arial"/>
              </a:defRPr>
            </a:pPr>
            <a:endParaRPr/>
          </a:p>
          <a:p>
            <a:pPr defTabSz="457200">
              <a:lnSpc>
                <a:spcPts val="3000"/>
              </a:lnSpc>
              <a:spcBef>
                <a:spcPts val="1200"/>
              </a:spcBef>
              <a:defRPr sz="1400">
                <a:latin typeface="Arial"/>
                <a:ea typeface="Arial"/>
                <a:cs typeface="Arial"/>
                <a:sym typeface="Arial"/>
              </a:defRPr>
            </a:pPr>
            <a:r>
              <a:t>In this case BobCare now agrees a contract with PeggyCouncil to change bandages for Alice — who lives in Edinburgh — and at a rate of 2.5 SCH per hour. The staff at BobCare are at a novice level, so the payment will be 2.5 SCH for one hour’s work. Now once BobCare proves that they have changed Alice’s bandages, PeggCouncil then uses the </a:t>
            </a:r>
            <a:r>
              <a:rPr i="1"/>
              <a:t>transferFrom</a:t>
            </a:r>
            <a:r>
              <a:t> function to move the funds to BobCare.</a:t>
            </a:r>
          </a:p>
          <a:p>
            <a:pPr defTabSz="457200">
              <a:lnSpc>
                <a:spcPts val="3000"/>
              </a:lnSpc>
              <a:spcBef>
                <a:spcPts val="1200"/>
              </a:spcBef>
              <a:defRPr sz="1400">
                <a:latin typeface="Arial"/>
                <a:ea typeface="Arial"/>
                <a:cs typeface="Arial"/>
                <a:sym typeface="Arial"/>
              </a:defRPr>
            </a:pPr>
            <a:r>
              <a:t>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297.5 SCH</a:t>
            </a:r>
            <a:br/>
            <a:r>
              <a:t>Government: 200 SCH</a:t>
            </a:r>
            <a:br/>
            <a:r>
              <a:t>BobCare: 2.5 SCH</a:t>
            </a:r>
          </a:p>
          <a:p>
            <a:pPr defTabSz="457200">
              <a:lnSpc>
                <a:spcPts val="2800"/>
              </a:lnSpc>
              <a:spcBef>
                <a:spcPts val="1200"/>
              </a:spcBef>
              <a:defRPr sz="1200">
                <a:latin typeface="Times Roman"/>
                <a:ea typeface="Times Roman"/>
                <a:cs typeface="Times Roman"/>
                <a:sym typeface="Times Roman"/>
              </a:defRPr>
            </a:pPr>
            <a:endParaRPr/>
          </a:p>
        </p:txBody>
      </p:sp>
      <p:pic>
        <p:nvPicPr>
          <p:cNvPr id="230"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33" name="ECR-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ECR-20 Tokens</a:t>
            </a:r>
          </a:p>
        </p:txBody>
      </p:sp>
      <p:pic>
        <p:nvPicPr>
          <p:cNvPr id="234"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35"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6047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t>Let’s say the budget for the year is to allocate 500 SCH tokens to NHS, 300 to Council and 200 to Government. We would then run the </a:t>
            </a:r>
            <a:r>
              <a:rPr i="1"/>
              <a:t>transfer</a:t>
            </a:r>
            <a:r>
              <a:t> function, and perform these allocations to the Ethereum addresses defined by them. 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300 SCH</a:t>
            </a:r>
            <a:br/>
            <a:r>
              <a:t>Government: 200 SCH</a:t>
            </a:r>
            <a:br/>
            <a:r>
              <a:t>BobCare: 0 SCH</a:t>
            </a:r>
          </a:p>
          <a:p>
            <a:pPr defTabSz="457200">
              <a:lnSpc>
                <a:spcPts val="3500"/>
              </a:lnSpc>
              <a:spcBef>
                <a:spcPts val="1200"/>
              </a:spcBef>
              <a:defRPr>
                <a:latin typeface="Arial"/>
                <a:ea typeface="Arial"/>
                <a:cs typeface="Arial"/>
                <a:sym typeface="Arial"/>
              </a:defRPr>
            </a:pPr>
            <a:endParaRPr/>
          </a:p>
          <a:p>
            <a:pPr defTabSz="457200">
              <a:lnSpc>
                <a:spcPts val="3000"/>
              </a:lnSpc>
              <a:spcBef>
                <a:spcPts val="1200"/>
              </a:spcBef>
              <a:defRPr sz="1400">
                <a:latin typeface="Arial"/>
                <a:ea typeface="Arial"/>
                <a:cs typeface="Arial"/>
                <a:sym typeface="Arial"/>
              </a:defRPr>
            </a:pPr>
            <a:r>
              <a:t>In this case BobCare now agrees a contract with PeggyCouncil to change bandages for Alice — who lives in Edinburgh — and at a rate of 2.5 SCH per hour. The staff at BobCare are at a novice level, so the payment will be 2.5 SCH for one hour’s work. Now once BobCare proves that they have changed Alice’s bandages, PeggCouncil then uses the </a:t>
            </a:r>
            <a:r>
              <a:rPr i="1"/>
              <a:t>transferFrom</a:t>
            </a:r>
            <a:r>
              <a:t> function to move the funds to BobCare.</a:t>
            </a:r>
          </a:p>
          <a:p>
            <a:pPr defTabSz="457200">
              <a:lnSpc>
                <a:spcPts val="3000"/>
              </a:lnSpc>
              <a:spcBef>
                <a:spcPts val="1200"/>
              </a:spcBef>
              <a:defRPr sz="1400">
                <a:latin typeface="Arial"/>
                <a:ea typeface="Arial"/>
                <a:cs typeface="Arial"/>
                <a:sym typeface="Arial"/>
              </a:defRPr>
            </a:pPr>
            <a:r>
              <a:t>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297.5 SCH</a:t>
            </a:r>
            <a:br/>
            <a:r>
              <a:t>Government: 200 SCH</a:t>
            </a:r>
            <a:br/>
            <a:r>
              <a:t>BobCare: 2.5 SCH</a:t>
            </a:r>
          </a:p>
          <a:p>
            <a:pPr defTabSz="457200">
              <a:lnSpc>
                <a:spcPts val="2800"/>
              </a:lnSpc>
              <a:spcBef>
                <a:spcPts val="1200"/>
              </a:spcBef>
              <a:defRPr sz="1200">
                <a:latin typeface="Times Roman"/>
                <a:ea typeface="Times Roman"/>
                <a:cs typeface="Times Roman"/>
                <a:sym typeface="Times Roman"/>
              </a:defRPr>
            </a:pPr>
            <a:endParaRPr/>
          </a:p>
        </p:txBody>
      </p:sp>
      <p:pic>
        <p:nvPicPr>
          <p:cNvPr id="236"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pic>
        <p:nvPicPr>
          <p:cNvPr id="237" name="1*hTULRw3ZVjULVXeit-neGQ.png" descr="1*hTULRw3ZVjULVXeit-neGQ.png"/>
          <p:cNvPicPr>
            <a:picLocks noChangeAspect="1"/>
          </p:cNvPicPr>
          <p:nvPr/>
        </p:nvPicPr>
        <p:blipFill>
          <a:blip r:embed="rId4"/>
          <a:stretch>
            <a:fillRect/>
          </a:stretch>
        </p:blipFill>
        <p:spPr>
          <a:xfrm>
            <a:off x="-9212" y="193979"/>
            <a:ext cx="5833108" cy="5040043"/>
          </a:xfrm>
          <a:prstGeom prst="rect">
            <a:avLst/>
          </a:prstGeom>
          <a:ln w="12700">
            <a:miter lim="400000"/>
          </a:ln>
        </p:spPr>
      </p:pic>
      <p:pic>
        <p:nvPicPr>
          <p:cNvPr id="238" name="1*PH3dkA-O6qc4FPGIJrHffA.png" descr="1*PH3dkA-O6qc4FPGIJrHffA.png"/>
          <p:cNvPicPr>
            <a:picLocks noChangeAspect="1"/>
          </p:cNvPicPr>
          <p:nvPr/>
        </p:nvPicPr>
        <p:blipFill>
          <a:blip r:embed="rId5"/>
          <a:stretch>
            <a:fillRect/>
          </a:stretch>
        </p:blipFill>
        <p:spPr>
          <a:xfrm>
            <a:off x="4536847" y="686136"/>
            <a:ext cx="4601150" cy="43427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7"/>
                                        </p:tgtEl>
                                        <p:attrNameLst>
                                          <p:attrName>style.visibility</p:attrName>
                                        </p:attrNameLst>
                                      </p:cBhvr>
                                      <p:to>
                                        <p:strVal val="visible"/>
                                      </p:to>
                                    </p:set>
                                    <p:anim calcmode="lin" valueType="num">
                                      <p:cBhvr>
                                        <p:cTn id="7" dur="1000" fill="hold"/>
                                        <p:tgtEl>
                                          <p:spTgt spid="237"/>
                                        </p:tgtEl>
                                        <p:attrNameLst>
                                          <p:attrName>ppt_x</p:attrName>
                                        </p:attrNameLst>
                                      </p:cBhvr>
                                      <p:tavLst>
                                        <p:tav tm="0">
                                          <p:val>
                                            <p:strVal val="0-#ppt_w/2"/>
                                          </p:val>
                                        </p:tav>
                                        <p:tav tm="100000">
                                          <p:val>
                                            <p:strVal val="#ppt_x"/>
                                          </p:val>
                                        </p:tav>
                                      </p:tavLst>
                                    </p:anim>
                                    <p:anim calcmode="lin" valueType="num">
                                      <p:cBhvr>
                                        <p:cTn id="8" dur="1000" fill="hold"/>
                                        <p:tgtEl>
                                          <p:spTgt spid="2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38"/>
                                        </p:tgtEl>
                                        <p:attrNameLst>
                                          <p:attrName>style.visibility</p:attrName>
                                        </p:attrNameLst>
                                      </p:cBhvr>
                                      <p:to>
                                        <p:strVal val="visible"/>
                                      </p:to>
                                    </p:set>
                                    <p:anim calcmode="lin" valueType="num">
                                      <p:cBhvr>
                                        <p:cTn id="13" dur="1000" fill="hold"/>
                                        <p:tgtEl>
                                          <p:spTgt spid="238"/>
                                        </p:tgtEl>
                                        <p:attrNameLst>
                                          <p:attrName>ppt_x</p:attrName>
                                        </p:attrNameLst>
                                      </p:cBhvr>
                                      <p:tavLst>
                                        <p:tav tm="0">
                                          <p:val>
                                            <p:strVal val="0-#ppt_w/2"/>
                                          </p:val>
                                        </p:tav>
                                        <p:tav tm="100000">
                                          <p:val>
                                            <p:strVal val="#ppt_x"/>
                                          </p:val>
                                        </p:tav>
                                      </p:tavLst>
                                    </p:anim>
                                    <p:anim calcmode="lin" valueType="num">
                                      <p:cBhvr>
                                        <p:cTn id="14" dur="1000" fill="hold"/>
                                        <p:tgtEl>
                                          <p:spTgt spid="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1" animBg="1" advAuto="0"/>
      <p:bldP spid="238"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Saving ERC-20 Tokens</a:t>
            </a:r>
          </a:p>
        </p:txBody>
      </p:sp>
      <p:pic>
        <p:nvPicPr>
          <p:cNvPr id="242" name="ledger-nano-s-plug-large-min_800x.jpg.png" descr="ledger-nano-s-plug-large-min_800x.jpg.png"/>
          <p:cNvPicPr>
            <a:picLocks noChangeAspect="1"/>
          </p:cNvPicPr>
          <p:nvPr/>
        </p:nvPicPr>
        <p:blipFill>
          <a:blip r:embed="rId2"/>
          <a:stretch>
            <a:fillRect/>
          </a:stretch>
        </p:blipFill>
        <p:spPr>
          <a:xfrm>
            <a:off x="94927" y="1096690"/>
            <a:ext cx="4027845" cy="2664132"/>
          </a:xfrm>
          <a:prstGeom prst="rect">
            <a:avLst/>
          </a:prstGeom>
          <a:ln w="12700">
            <a:miter lim="400000"/>
          </a:ln>
        </p:spPr>
      </p:pic>
      <p:sp>
        <p:nvSpPr>
          <p:cNvPr id="243" name="Ledger Nano S  (Supports 24 cryptocurrencies)"/>
          <p:cNvSpPr txBox="1"/>
          <p:nvPr/>
        </p:nvSpPr>
        <p:spPr>
          <a:xfrm>
            <a:off x="150177" y="3845673"/>
            <a:ext cx="3495971" cy="109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Ledger Nano S </a:t>
            </a:r>
            <a:br/>
            <a:r>
              <a:t>(Supports 24 cryptocurrencies)</a:t>
            </a:r>
          </a:p>
        </p:txBody>
      </p:sp>
      <p:pic>
        <p:nvPicPr>
          <p:cNvPr id="244" name="trezor_social01.jpg" descr="trezor_social01.jpg"/>
          <p:cNvPicPr>
            <a:picLocks noChangeAspect="1"/>
          </p:cNvPicPr>
          <p:nvPr/>
        </p:nvPicPr>
        <p:blipFill>
          <a:blip r:embed="rId3"/>
          <a:stretch>
            <a:fillRect/>
          </a:stretch>
        </p:blipFill>
        <p:spPr>
          <a:xfrm>
            <a:off x="5041172" y="1235344"/>
            <a:ext cx="4027844" cy="2114619"/>
          </a:xfrm>
          <a:prstGeom prst="rect">
            <a:avLst/>
          </a:prstGeom>
          <a:ln w="12700">
            <a:miter lim="400000"/>
          </a:ln>
        </p:spPr>
      </p:pic>
      <p:sp>
        <p:nvSpPr>
          <p:cNvPr id="245" name="Trezor (12-digit code)"/>
          <p:cNvSpPr txBox="1"/>
          <p:nvPr/>
        </p:nvSpPr>
        <p:spPr>
          <a:xfrm>
            <a:off x="6759519" y="3404207"/>
            <a:ext cx="2415814" cy="81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4300"/>
              </a:lnSpc>
              <a:spcBef>
                <a:spcPts val="1400"/>
              </a:spcBef>
              <a:defRPr b="1">
                <a:latin typeface="Arial"/>
                <a:ea typeface="Arial"/>
                <a:cs typeface="Arial"/>
                <a:sym typeface="Arial"/>
              </a:defRPr>
            </a:lvl1pPr>
          </a:lstStyle>
          <a:p>
            <a:r>
              <a:t>Trezor (12-digit code)</a:t>
            </a:r>
          </a:p>
        </p:txBody>
      </p:sp>
      <p:pic>
        <p:nvPicPr>
          <p:cNvPr id="246" name="Screenshot 2019-04-05 at 10.59.34.png" descr="Screenshot 2019-04-05 at 10.59.34.png"/>
          <p:cNvPicPr>
            <a:picLocks noChangeAspect="1"/>
          </p:cNvPicPr>
          <p:nvPr/>
        </p:nvPicPr>
        <p:blipFill>
          <a:blip r:embed="rId4"/>
          <a:stretch>
            <a:fillRect/>
          </a:stretch>
        </p:blipFill>
        <p:spPr>
          <a:xfrm>
            <a:off x="3787803" y="3726868"/>
            <a:ext cx="2269255" cy="1907069"/>
          </a:xfrm>
          <a:prstGeom prst="rect">
            <a:avLst/>
          </a:prstGeom>
          <a:ln w="12700">
            <a:miter lim="400000"/>
          </a:ln>
        </p:spPr>
      </p:pic>
      <p:sp>
        <p:nvSpPr>
          <p:cNvPr id="247" name="MyWallet (Never saves  data on server!) …  integrate with Ledger Nano"/>
          <p:cNvSpPr txBox="1"/>
          <p:nvPr/>
        </p:nvSpPr>
        <p:spPr>
          <a:xfrm>
            <a:off x="6065748" y="4554638"/>
            <a:ext cx="3050826" cy="909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MyWallet (Never saves </a:t>
            </a:r>
            <a:br/>
            <a:r>
              <a:t>data on server!) … </a:t>
            </a:r>
            <a:br/>
            <a:r>
              <a:t>integrate with Ledger Nano</a:t>
            </a:r>
          </a:p>
        </p:txBody>
      </p:sp>
      <p:pic>
        <p:nvPicPr>
          <p:cNvPr id="248" name="overview.png" descr="overview.png"/>
          <p:cNvPicPr>
            <a:picLocks noChangeAspect="1"/>
          </p:cNvPicPr>
          <p:nvPr/>
        </p:nvPicPr>
        <p:blipFill>
          <a:blip r:embed="rId5"/>
          <a:stretch>
            <a:fillRect/>
          </a:stretch>
        </p:blipFill>
        <p:spPr>
          <a:xfrm>
            <a:off x="1262192" y="693496"/>
            <a:ext cx="5819614" cy="46847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0-#ppt_w/2"/>
                                          </p:val>
                                        </p:tav>
                                        <p:tav tm="100000">
                                          <p:val>
                                            <p:strVal val="#ppt_x"/>
                                          </p:val>
                                        </p:tav>
                                      </p:tavLst>
                                    </p:anim>
                                    <p:anim calcmode="lin" valueType="num">
                                      <p:cBhvr>
                                        <p:cTn id="8" dur="1000" fill="hold"/>
                                        <p:tgtEl>
                                          <p:spTgt spid="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ERC-721 NFTs</a:t>
            </a:r>
            <a:endParaRPr dirty="0"/>
          </a:p>
        </p:txBody>
      </p:sp>
      <p:sp>
        <p:nvSpPr>
          <p:cNvPr id="2" name="Rectangle 1">
            <a:extLst>
              <a:ext uri="{FF2B5EF4-FFF2-40B4-BE49-F238E27FC236}">
                <a16:creationId xmlns:a16="http://schemas.microsoft.com/office/drawing/2014/main" id="{11F0A38D-2FAB-E15D-C9CC-DD2F860CD850}"/>
              </a:ext>
            </a:extLst>
          </p:cNvPr>
          <p:cNvSpPr/>
          <p:nvPr/>
        </p:nvSpPr>
        <p:spPr>
          <a:xfrm>
            <a:off x="336176" y="5078411"/>
            <a:ext cx="5957047" cy="369332"/>
          </a:xfrm>
          <a:prstGeom prst="rect">
            <a:avLst/>
          </a:prstGeom>
        </p:spPr>
        <p:txBody>
          <a:bodyPr wrap="square">
            <a:spAutoFit/>
          </a:bodyPr>
          <a:lstStyle/>
          <a:p>
            <a:r>
              <a:rPr lang="en-US" dirty="0"/>
              <a:t>https://</a:t>
            </a:r>
            <a:r>
              <a:rPr lang="en-US" dirty="0" err="1"/>
              <a:t>asecuritysite.com</a:t>
            </a:r>
            <a:r>
              <a:rPr lang="en-US" dirty="0"/>
              <a:t>/</a:t>
            </a:r>
            <a:r>
              <a:rPr lang="en-US" dirty="0" err="1"/>
              <a:t>ethereum</a:t>
            </a:r>
            <a:r>
              <a:rPr lang="en-US" dirty="0"/>
              <a:t>/ethereum09</a:t>
            </a:r>
          </a:p>
        </p:txBody>
      </p:sp>
      <p:pic>
        <p:nvPicPr>
          <p:cNvPr id="1026" name="Picture 2">
            <a:extLst>
              <a:ext uri="{FF2B5EF4-FFF2-40B4-BE49-F238E27FC236}">
                <a16:creationId xmlns:a16="http://schemas.microsoft.com/office/drawing/2014/main" id="{FDDC8225-A78C-50AF-D3DD-55EE3D08B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36589"/>
            <a:ext cx="4975412" cy="2416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3"/>
            <a:extLst>
              <a:ext uri="{FF2B5EF4-FFF2-40B4-BE49-F238E27FC236}">
                <a16:creationId xmlns:a16="http://schemas.microsoft.com/office/drawing/2014/main" id="{7FEBFDA2-FA8A-04B9-07BB-BD991EEE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586" y="2671342"/>
            <a:ext cx="4975413" cy="2295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5821"/>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30213" y="787400"/>
            <a:ext cx="3455988" cy="4140200"/>
          </a:xfrm>
          <a:prstGeom prst="rect">
            <a:avLst/>
          </a:prstGeom>
        </p:spPr>
        <p:txBody>
          <a:bodyPr/>
          <a:lstStyle/>
          <a:p>
            <a:pPr algn="l">
              <a:defRPr sz="3900" b="1">
                <a:solidFill>
                  <a:srgbClr val="C00000"/>
                </a:solidFill>
              </a:defRPr>
            </a:pPr>
            <a:r>
              <a:rPr dirty="0"/>
              <a:t>Tokens, Authorization and Docker</a:t>
            </a:r>
            <a:br>
              <a:rPr dirty="0"/>
            </a:br>
            <a:r>
              <a:rPr sz="1800" b="0" dirty="0"/>
              <a:t>JSON Web Tokens</a:t>
            </a: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https://</a:t>
            </a:r>
            <a:r>
              <a:rPr lang="en-GB" sz="1800" dirty="0" err="1"/>
              <a:t>asecuritysite.com</a:t>
            </a:r>
            <a:r>
              <a:rPr lang="en-GB" sz="1800" dirty="0"/>
              <a:t>/tokens/</a:t>
            </a:r>
            <a:endParaRPr sz="1800" b="0" dirty="0"/>
          </a:p>
        </p:txBody>
      </p:sp>
      <p:pic>
        <p:nvPicPr>
          <p:cNvPr id="5" name="Picture 4" descr="Text&#10;&#10;Description automatically generated">
            <a:extLst>
              <a:ext uri="{FF2B5EF4-FFF2-40B4-BE49-F238E27FC236}">
                <a16:creationId xmlns:a16="http://schemas.microsoft.com/office/drawing/2014/main" id="{39D44D87-C766-A36C-C694-7AE29182F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54" name="alg: HS-256…"/>
          <p:cNvSpPr txBox="1">
            <a:spLocks noGrp="1"/>
          </p:cNvSpPr>
          <p:nvPr>
            <p:ph type="body" idx="4294967295"/>
          </p:nvPr>
        </p:nvSpPr>
        <p:spPr>
          <a:xfrm>
            <a:off x="457200" y="1333500"/>
            <a:ext cx="8229600" cy="3771900"/>
          </a:xfrm>
          <a:prstGeom prst="rect">
            <a:avLst/>
          </a:prstGeom>
        </p:spPr>
        <p:txBody>
          <a:bodyPr/>
          <a:lstStyle/>
          <a:p>
            <a:r>
              <a:t>alg: HS-256</a:t>
            </a:r>
          </a:p>
          <a:p>
            <a:r>
              <a:t>iss: Used to.</a:t>
            </a:r>
          </a:p>
          <a:p>
            <a:r>
              <a:t>iat: Issued at.</a:t>
            </a:r>
          </a:p>
          <a:p>
            <a:r>
              <a:t>exp: Expires at.</a:t>
            </a:r>
          </a:p>
        </p:txBody>
      </p:sp>
      <p:sp>
        <p:nvSpPr>
          <p:cNvPr id="255" name="JSON Web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56"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57" name="Signing: HS256,…"/>
          <p:cNvSpPr txBox="1"/>
          <p:nvPr/>
        </p:nvSpPr>
        <p:spPr>
          <a:xfrm>
            <a:off x="429926" y="3827239"/>
            <a:ext cx="3218617" cy="1772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700"/>
              </a:spcBef>
              <a:defRPr sz="3200"/>
            </a:pPr>
            <a:r>
              <a:rPr b="1"/>
              <a:t>Signing: </a:t>
            </a:r>
            <a:r>
              <a:t>HS256, </a:t>
            </a:r>
          </a:p>
          <a:p>
            <a:pPr>
              <a:spcBef>
                <a:spcPts val="700"/>
              </a:spcBef>
              <a:defRPr sz="3200"/>
            </a:pPr>
            <a:r>
              <a:t>HS364, HS512 and </a:t>
            </a:r>
          </a:p>
          <a:p>
            <a:pPr>
              <a:spcBef>
                <a:spcPts val="700"/>
              </a:spcBef>
              <a:defRPr sz="3200"/>
            </a:pPr>
            <a:r>
              <a:t>RS256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60" name="JSON Web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61"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62" name="eyJ0eXAiOiJKV1QiLCJhbGciOiJIUzI1NiJ9.InsgZm9vOiAnYmFyJ30i.YysrHrgIR351UIruepwNCpwwOfH0feLlibPgASG-ljw"/>
          <p:cNvSpPr txBox="1"/>
          <p:nvPr/>
        </p:nvSpPr>
        <p:spPr>
          <a:xfrm>
            <a:off x="365152" y="867424"/>
            <a:ext cx="4519149" cy="92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a:solidFill>
                  <a:srgbClr val="FF2F92"/>
                </a:solidFill>
              </a:rPr>
              <a:t>eyJ0eXAiOiJKV1QiLCJhbGciOiJIUzI1NiJ9</a:t>
            </a:r>
            <a:r>
              <a:t>.InsgZm9vOiAnYmFyJ30i.</a:t>
            </a:r>
            <a:r>
              <a:rPr>
                <a:solidFill>
                  <a:schemeClr val="accent4">
                    <a:satOff val="-1335"/>
                    <a:lumOff val="-10274"/>
                  </a:schemeClr>
                </a:solidFill>
              </a:rPr>
              <a:t>YysrHrgIR351UIruepwNCpwwOfH0feLlibPgASG-ljw</a:t>
            </a:r>
          </a:p>
        </p:txBody>
      </p:sp>
      <p:sp>
        <p:nvSpPr>
          <p:cNvPr id="263" name="Header:…"/>
          <p:cNvSpPr txBox="1"/>
          <p:nvPr/>
        </p:nvSpPr>
        <p:spPr>
          <a:xfrm>
            <a:off x="837271" y="2075450"/>
            <a:ext cx="3122152" cy="324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2800"/>
              </a:lnSpc>
              <a:defRPr sz="1200">
                <a:latin typeface="Courier"/>
                <a:ea typeface="Courier"/>
                <a:cs typeface="Courier"/>
                <a:sym typeface="Courier"/>
              </a:defRPr>
            </a:pPr>
            <a:r>
              <a:t>Header:</a:t>
            </a:r>
          </a:p>
          <a:p>
            <a:pPr defTabSz="457200">
              <a:lnSpc>
                <a:spcPts val="2800"/>
              </a:lnSpc>
              <a:defRPr sz="1200">
                <a:latin typeface="Courier"/>
                <a:ea typeface="Courier"/>
                <a:cs typeface="Courier"/>
                <a:sym typeface="Courier"/>
              </a:defRPr>
            </a:pPr>
            <a:r>
              <a:t>{</a:t>
            </a:r>
          </a:p>
          <a:p>
            <a:pPr defTabSz="457200">
              <a:lnSpc>
                <a:spcPts val="2800"/>
              </a:lnSpc>
              <a:defRPr sz="1200">
                <a:latin typeface="Courier"/>
                <a:ea typeface="Courier"/>
                <a:cs typeface="Courier"/>
                <a:sym typeface="Courier"/>
              </a:defRPr>
            </a:pPr>
            <a:r>
              <a:t>  "typ": "JWT",</a:t>
            </a:r>
          </a:p>
          <a:p>
            <a:pPr defTabSz="457200">
              <a:lnSpc>
                <a:spcPts val="2800"/>
              </a:lnSpc>
              <a:defRPr sz="1200">
                <a:latin typeface="Courier"/>
                <a:ea typeface="Courier"/>
                <a:cs typeface="Courier"/>
                <a:sym typeface="Courier"/>
              </a:defRPr>
            </a:pPr>
            <a:r>
              <a:t>  "alg": "HS256"</a:t>
            </a:r>
          </a:p>
          <a:p>
            <a:pPr defTabSz="457200">
              <a:lnSpc>
                <a:spcPts val="2800"/>
              </a:lnSpc>
              <a:defRPr sz="1200">
                <a:latin typeface="Courier"/>
                <a:ea typeface="Courier"/>
                <a:cs typeface="Courier"/>
                <a:sym typeface="Courier"/>
              </a:defRPr>
            </a:pPr>
            <a:r>
              <a:t>}</a:t>
            </a:r>
          </a:p>
          <a:p>
            <a:pPr defTabSz="457200">
              <a:lnSpc>
                <a:spcPts val="2800"/>
              </a:lnSpc>
              <a:defRPr sz="1200">
                <a:latin typeface="Times Roman"/>
                <a:ea typeface="Times Roman"/>
                <a:cs typeface="Times Roman"/>
                <a:sym typeface="Times Roman"/>
              </a:defRPr>
            </a:pPr>
            <a:endParaRPr/>
          </a:p>
          <a:p>
            <a:pPr defTabSz="457200">
              <a:lnSpc>
                <a:spcPts val="2800"/>
              </a:lnSpc>
              <a:spcBef>
                <a:spcPts val="1200"/>
              </a:spcBef>
              <a:defRPr sz="1200">
                <a:latin typeface="Times Roman"/>
                <a:ea typeface="Times Roman"/>
                <a:cs typeface="Times Roman"/>
                <a:sym typeface="Times Roman"/>
              </a:defRPr>
            </a:pPr>
            <a:r>
              <a:t>Payload:</a:t>
            </a:r>
          </a:p>
          <a:p>
            <a:pPr defTabSz="457200">
              <a:lnSpc>
                <a:spcPts val="2800"/>
              </a:lnSpc>
              <a:defRPr sz="1200">
                <a:latin typeface="Courier"/>
                <a:ea typeface="Courier"/>
                <a:cs typeface="Courier"/>
                <a:sym typeface="Courier"/>
              </a:defRPr>
            </a:pPr>
            <a:r>
              <a:t>"{ foo: 'bar'}"</a:t>
            </a:r>
          </a:p>
          <a:p>
            <a:pPr defTabSz="457200">
              <a:lnSpc>
                <a:spcPts val="2800"/>
              </a:lnSpc>
              <a:defRPr sz="1200">
                <a:latin typeface="Times Roman"/>
                <a:ea typeface="Times Roman"/>
                <a:cs typeface="Times Roman"/>
                <a:sym typeface="Times Roman"/>
              </a:defRPr>
            </a:pPr>
            <a:endParaRPr/>
          </a:p>
          <a:p>
            <a:pPr defTabSz="457200">
              <a:lnSpc>
                <a:spcPts val="2800"/>
              </a:lnSpc>
              <a:spcBef>
                <a:spcPts val="1200"/>
              </a:spcBef>
              <a:defRPr sz="1200">
                <a:latin typeface="Times Roman"/>
                <a:ea typeface="Times Roman"/>
                <a:cs typeface="Times Roman"/>
                <a:sym typeface="Times Roman"/>
              </a:defRPr>
            </a:pPr>
            <a:r>
              <a:t>Signature:</a:t>
            </a:r>
          </a:p>
          <a:p>
            <a:pPr defTabSz="457200">
              <a:lnSpc>
                <a:spcPts val="2800"/>
              </a:lnSpc>
              <a:defRPr sz="1200">
                <a:latin typeface="Courier"/>
                <a:ea typeface="Courier"/>
                <a:cs typeface="Courier"/>
                <a:sym typeface="Courier"/>
              </a:defRPr>
            </a:pPr>
            <a:r>
              <a:t>HMACSHA256(</a:t>
            </a:r>
          </a:p>
          <a:p>
            <a:pPr defTabSz="457200">
              <a:lnSpc>
                <a:spcPts val="2800"/>
              </a:lnSpc>
              <a:defRPr sz="1200">
                <a:latin typeface="Courier"/>
                <a:ea typeface="Courier"/>
                <a:cs typeface="Courier"/>
                <a:sym typeface="Courier"/>
              </a:defRPr>
            </a:pPr>
            <a:r>
              <a:t>  base64UrlEncode(header) + "." +</a:t>
            </a:r>
          </a:p>
          <a:p>
            <a:pPr defTabSz="457200">
              <a:lnSpc>
                <a:spcPts val="2800"/>
              </a:lnSpc>
              <a:defRPr sz="1200">
                <a:latin typeface="Courier"/>
                <a:ea typeface="Courier"/>
                <a:cs typeface="Courier"/>
                <a:sym typeface="Courier"/>
              </a:defRPr>
            </a:pPr>
            <a:r>
              <a:t>  base64UrlEncode(payload),</a:t>
            </a:r>
          </a:p>
          <a:p>
            <a:pPr defTabSz="457200">
              <a:lnSpc>
                <a:spcPts val="2700"/>
              </a:lnSpc>
              <a:defRPr sz="1100">
                <a:latin typeface="+mj-lt"/>
                <a:ea typeface="+mj-ea"/>
                <a:cs typeface="+mj-cs"/>
                <a:sym typeface="Helvetica"/>
              </a:defRPr>
            </a:pPr>
            <a:r>
              <a:rPr sz="1200">
                <a:latin typeface="Courier"/>
                <a:ea typeface="Courier"/>
                <a:cs typeface="Courier"/>
                <a:sym typeface="Courier"/>
              </a:rPr>
              <a:t>  </a:t>
            </a:r>
            <a:r>
              <a:t>your-256-bit-secret</a:t>
            </a:r>
            <a:endParaRPr sz="1200">
              <a:latin typeface="Courier"/>
              <a:ea typeface="Courier"/>
              <a:cs typeface="Courier"/>
              <a:sym typeface="Courier"/>
            </a:endParaRPr>
          </a:p>
          <a:p>
            <a:pPr defTabSz="457200">
              <a:lnSpc>
                <a:spcPts val="2800"/>
              </a:lnSpc>
              <a:defRPr sz="1200">
                <a:latin typeface="Courier"/>
                <a:ea typeface="Courier"/>
                <a:cs typeface="Courier"/>
                <a:sym typeface="Courier"/>
              </a:defRPr>
            </a:pPr>
            <a:r>
              <a:t>) secret base64 encoded</a:t>
            </a:r>
          </a:p>
        </p:txBody>
      </p:sp>
      <p:pic>
        <p:nvPicPr>
          <p:cNvPr id="264" name="Screenshot 2019-04-03 at 19.23.57.png" descr="Screenshot 2019-04-03 at 19.23.57.png"/>
          <p:cNvPicPr>
            <a:picLocks noChangeAspect="1"/>
          </p:cNvPicPr>
          <p:nvPr/>
        </p:nvPicPr>
        <p:blipFill>
          <a:blip r:embed="rId3"/>
          <a:stretch>
            <a:fillRect/>
          </a:stretch>
        </p:blipFill>
        <p:spPr>
          <a:xfrm>
            <a:off x="81063" y="1415248"/>
            <a:ext cx="9144001" cy="21346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64"/>
                                        </p:tgtEl>
                                        <p:attrNameLst>
                                          <p:attrName>style.visibility</p:attrName>
                                        </p:attrNameLst>
                                      </p:cBhvr>
                                      <p:to>
                                        <p:strVal val="visible"/>
                                      </p:to>
                                    </p:set>
                                    <p:anim calcmode="lin" valueType="num">
                                      <p:cBhvr>
                                        <p:cTn id="7" dur="1000" fill="hold"/>
                                        <p:tgtEl>
                                          <p:spTgt spid="264"/>
                                        </p:tgtEl>
                                        <p:attrNameLst>
                                          <p:attrName>ppt_x</p:attrName>
                                        </p:attrNameLst>
                                      </p:cBhvr>
                                      <p:tavLst>
                                        <p:tav tm="0">
                                          <p:val>
                                            <p:strVal val="0-#ppt_w/2"/>
                                          </p:val>
                                        </p:tav>
                                        <p:tav tm="100000">
                                          <p:val>
                                            <p:strVal val="#ppt_x"/>
                                          </p:val>
                                        </p:tav>
                                      </p:tavLst>
                                    </p:anim>
                                    <p:anim calcmode="lin" valueType="num">
                                      <p:cBhvr>
                                        <p:cTn id="8" dur="10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Authorization and Acces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Authorization and Access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t>Tokens, Authorization and Docker</a:t>
            </a:r>
            <a:br/>
            <a:r>
              <a:rPr sz="1800" b="0"/>
              <a:t>OAuth 2.0</a:t>
            </a:r>
            <a:br>
              <a:rPr sz="1800" b="0"/>
            </a:br>
            <a:br>
              <a:rPr sz="1800" b="0"/>
            </a:br>
            <a:r>
              <a:rPr sz="2700">
                <a:solidFill>
                  <a:srgbClr val="000000"/>
                </a:solidFill>
              </a:rPr>
              <a:t>Prof Bill Buchanan OBE</a:t>
            </a:r>
            <a:br>
              <a:rPr sz="2700">
                <a:solidFill>
                  <a:srgbClr val="000000"/>
                </a:solidFill>
              </a:rPr>
            </a:br>
            <a:br>
              <a:rPr sz="1800" b="0"/>
            </a:br>
            <a:r>
              <a:rPr sz="1800" b="0"/>
              <a:t>http://asecuritysite.com/encryption</a:t>
            </a:r>
          </a:p>
          <a:p>
            <a:pPr algn="l">
              <a:defRPr sz="3900" b="1">
                <a:solidFill>
                  <a:srgbClr val="C00000"/>
                </a:solidFill>
              </a:defRPr>
            </a:pPr>
            <a:r>
              <a:rPr sz="1800" b="0"/>
              <a:t>http://asecuritysite.com/unit06</a:t>
            </a:r>
            <a:br>
              <a:rPr sz="1800" b="0"/>
            </a:br>
            <a:endParaRPr sz="1800" b="0"/>
          </a:p>
        </p:txBody>
      </p:sp>
      <p:pic>
        <p:nvPicPr>
          <p:cNvPr id="267" name="Content Placeholder 1" descr="Content Placeholder 1"/>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0" name="Federated ID"/>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71"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4" name="OAuth 2"/>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OAuth 2</a:t>
            </a:r>
          </a:p>
        </p:txBody>
      </p:sp>
      <p:pic>
        <p:nvPicPr>
          <p:cNvPr id="275" name="Image" descr="Image"/>
          <p:cNvPicPr>
            <a:picLocks noChangeAspect="1"/>
          </p:cNvPicPr>
          <p:nvPr/>
        </p:nvPicPr>
        <p:blipFill>
          <a:blip r:embed="rId2"/>
          <a:stretch>
            <a:fillRect/>
          </a:stretch>
        </p:blipFill>
        <p:spPr>
          <a:xfrm>
            <a:off x="3876718" y="87516"/>
            <a:ext cx="5311088" cy="3828608"/>
          </a:xfrm>
          <a:prstGeom prst="rect">
            <a:avLst/>
          </a:prstGeom>
          <a:ln w="12700">
            <a:miter lim="400000"/>
          </a:ln>
        </p:spPr>
      </p:pic>
      <p:sp>
        <p:nvSpPr>
          <p:cNvPr id="276" name="Application Name…"/>
          <p:cNvSpPr/>
          <p:nvPr/>
        </p:nvSpPr>
        <p:spPr>
          <a:xfrm>
            <a:off x="197930" y="712620"/>
            <a:ext cx="2728675"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Name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Website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Redirect URI or Callback URL</a:t>
            </a:r>
          </a:p>
        </p:txBody>
      </p:sp>
      <p:sp>
        <p:nvSpPr>
          <p:cNvPr id="277" name="client credentials&quot;…"/>
          <p:cNvSpPr/>
          <p:nvPr/>
        </p:nvSpPr>
        <p:spPr>
          <a:xfrm>
            <a:off x="228329" y="1726782"/>
            <a:ext cx="2444952"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lnSpc>
                <a:spcPts val="2800"/>
              </a:lnSpc>
              <a:defRPr sz="1200">
                <a:latin typeface="Times Roman"/>
                <a:ea typeface="Times Roman"/>
                <a:cs typeface="Times Roman"/>
                <a:sym typeface="Times Roman"/>
              </a:defRPr>
            </a:pPr>
            <a:r>
              <a:t>client credentials" </a:t>
            </a:r>
          </a:p>
          <a:p>
            <a:pPr defTabSz="457200">
              <a:lnSpc>
                <a:spcPts val="2800"/>
              </a:lnSpc>
              <a:defRPr sz="1200">
                <a:latin typeface="Times Roman"/>
                <a:ea typeface="Times Roman"/>
                <a:cs typeface="Times Roman"/>
                <a:sym typeface="Times Roman"/>
              </a:defRPr>
            </a:pPr>
            <a:endParaRPr/>
          </a:p>
          <a:p>
            <a:pPr defTabSz="457200">
              <a:lnSpc>
                <a:spcPts val="2800"/>
              </a:lnSpc>
              <a:defRPr sz="1200">
                <a:latin typeface="Times Roman"/>
                <a:ea typeface="Times Roman"/>
                <a:cs typeface="Times Roman"/>
                <a:sym typeface="Times Roman"/>
              </a:defRPr>
            </a:pPr>
            <a:r>
              <a:rPr i="1"/>
              <a:t>client identifier</a:t>
            </a:r>
            <a:r>
              <a:t> </a:t>
            </a:r>
          </a:p>
          <a:p>
            <a:pPr defTabSz="457200">
              <a:lnSpc>
                <a:spcPts val="2800"/>
              </a:lnSpc>
              <a:defRPr sz="1200">
                <a:latin typeface="Times Roman"/>
                <a:ea typeface="Times Roman"/>
                <a:cs typeface="Times Roman"/>
                <a:sym typeface="Times Roman"/>
              </a:defRPr>
            </a:pPr>
            <a:r>
              <a:rPr i="1"/>
              <a:t>client secret</a:t>
            </a:r>
            <a:r>
              <a:t>.</a:t>
            </a:r>
          </a:p>
        </p:txBody>
      </p:sp>
      <p:sp>
        <p:nvSpPr>
          <p:cNvPr id="278" name="https://github.com/login/oauth/authorize?response_type=code&amp;client_id=CLIENT_ID&amp;redirect_uri=CALLBACK_URL&amp;scope=read"/>
          <p:cNvSpPr/>
          <p:nvPr/>
        </p:nvSpPr>
        <p:spPr>
          <a:xfrm>
            <a:off x="173548" y="2740944"/>
            <a:ext cx="7488804"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r>
              <a:t>https://github.com/login/oauth/authorize?response_type=code&amp;client_id=CLIENT_ID&amp;redirect_uri=CALLBACK_URL&amp;scope=read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79" name="https://cloud.digitalocean.com/v1/oauth/token?client_id=CLIENT_ID&amp;client_secret=CLIENT_SECRET&amp;grant_type=authorization_code&amp;code=AUTHORIZATION_CODE&amp;redirect_uri=CALLBACK_URL"/>
          <p:cNvSpPr/>
          <p:nvPr/>
        </p:nvSpPr>
        <p:spPr>
          <a:xfrm>
            <a:off x="187797" y="3802440"/>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lnSpc>
                <a:spcPts val="2800"/>
              </a:lnSpc>
              <a:defRPr sz="1200">
                <a:latin typeface="Courier"/>
                <a:ea typeface="Courier"/>
                <a:cs typeface="Courier"/>
                <a:sym typeface="Courier"/>
              </a:defRPr>
            </a:pPr>
            <a:r>
              <a:t>https://cloud.digitalocean.com/v1/oauth/token?client_id=CLIENT_ID&amp;client_secret=CLIENT_SECRET&amp;grant_type=authorization_code&amp;code=AUTHORIZATION_CODE&amp;redirect_uri=CALLBACK_URL</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0" name="https://dropletbook.com/callback?code=AUTHORIZATION_CODE"/>
          <p:cNvSpPr/>
          <p:nvPr/>
        </p:nvSpPr>
        <p:spPr>
          <a:xfrm>
            <a:off x="187797" y="3227037"/>
            <a:ext cx="8204201"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lnSpc>
                <a:spcPts val="2800"/>
              </a:lnSpc>
              <a:defRPr sz="1200">
                <a:latin typeface="Courier"/>
                <a:ea typeface="Courier"/>
                <a:cs typeface="Courier"/>
                <a:sym typeface="Courier"/>
              </a:defRPr>
            </a:pPr>
            <a:r>
              <a:t>https://dropletbook.com/callback?code=AUTHORIZATION_CODE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1" name="{&quot;access_token&quot;:&quot;ACCESS_TOKEN&quot;,&quot;token_type&quot;:&quot;bearer&quot;,&quot;expires_in&quot;:2592000,&quot;refresh_token&quot;:&quot;REFRESH_TOKEN&quot;,&quot;scope&quot;:&quot;read&quot;,&quot;uid&quot;:100101,&quot;info&quot;:{&quot;name&quot;:&quot;Mark E. Mark&quot;,&quot;email&quot;:&quot;mark@thefunkybunch.com&quot;}}"/>
          <p:cNvSpPr/>
          <p:nvPr/>
        </p:nvSpPr>
        <p:spPr>
          <a:xfrm>
            <a:off x="187797" y="4739721"/>
            <a:ext cx="8204201" cy="753535"/>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defTabSz="457200">
              <a:lnSpc>
                <a:spcPts val="2600"/>
              </a:lnSpc>
              <a:defRPr sz="1000">
                <a:latin typeface="Courier"/>
                <a:ea typeface="Courier"/>
                <a:cs typeface="Courier"/>
                <a:sym typeface="Courier"/>
              </a:defRPr>
            </a:lvl1pPr>
          </a:lstStyle>
          <a:p>
            <a:r>
              <a:t>{"access_token":"ACCESS_TOKEN","token_type":"bearer","expires_in":2592000,"refresh_token":"REFRESH_TOKEN","scope":"read","uid":100101,"info":{"name":"Mark E. Mark","email":"mark@thefunkybunch.com"}}</a:t>
            </a:r>
          </a:p>
        </p:txBody>
      </p:sp>
      <p:sp>
        <p:nvSpPr>
          <p:cNvPr id="282" name="curl -X POST -H &quot;Authorization: Bearer ACCESS_TOKEN&quot;&quot;https://api.digitalocean.com/v2/$OBJECT&quot;"/>
          <p:cNvSpPr/>
          <p:nvPr/>
        </p:nvSpPr>
        <p:spPr>
          <a:xfrm>
            <a:off x="791047" y="5212483"/>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defTabSz="457200">
              <a:lnSpc>
                <a:spcPts val="2800"/>
              </a:lnSpc>
              <a:defRPr sz="1200">
                <a:latin typeface="Courier"/>
                <a:ea typeface="Courier"/>
                <a:cs typeface="Courier"/>
                <a:sym typeface="Courier"/>
              </a:defRPr>
            </a:lvl1pPr>
          </a:lstStyle>
          <a:p>
            <a:r>
              <a:t>curl -X POST -H "Authorization: Bearer ACCESS_TOKEN""https://api.digitalocean.com/v2/$OBJECT" </a:t>
            </a:r>
          </a:p>
        </p:txBody>
      </p:sp>
      <p:grpSp>
        <p:nvGrpSpPr>
          <p:cNvPr id="285" name="1*JhVaUdGtoIGRJQZH5R-r3Q.png"/>
          <p:cNvGrpSpPr/>
          <p:nvPr/>
        </p:nvGrpSpPr>
        <p:grpSpPr>
          <a:xfrm>
            <a:off x="2678091" y="-81172"/>
            <a:ext cx="6436873" cy="5915444"/>
            <a:chOff x="0" y="0"/>
            <a:chExt cx="6436872" cy="5915443"/>
          </a:xfrm>
        </p:grpSpPr>
        <p:pic>
          <p:nvPicPr>
            <p:cNvPr id="284" name="1*JhVaUdGtoIGRJQZH5R-r3Q.png" descr="1*JhVaUdGtoIGRJQZH5R-r3Q.png"/>
            <p:cNvPicPr>
              <a:picLocks noChangeAspect="1"/>
            </p:cNvPicPr>
            <p:nvPr/>
          </p:nvPicPr>
          <p:blipFill>
            <a:blip r:embed="rId3"/>
            <a:stretch>
              <a:fillRect/>
            </a:stretch>
          </p:blipFill>
          <p:spPr>
            <a:xfrm>
              <a:off x="203200" y="203200"/>
              <a:ext cx="6030473" cy="5470944"/>
            </a:xfrm>
            <a:prstGeom prst="rect">
              <a:avLst/>
            </a:prstGeom>
            <a:ln>
              <a:noFill/>
            </a:ln>
            <a:effectLst/>
          </p:spPr>
        </p:pic>
        <p:pic>
          <p:nvPicPr>
            <p:cNvPr id="283" name="1*JhVaUdGtoIGRJQZH5R-r3Q.png" descr="1*JhVaUdGtoIGRJQZH5R-r3Q.png"/>
            <p:cNvPicPr>
              <a:picLocks/>
            </p:cNvPicPr>
            <p:nvPr/>
          </p:nvPicPr>
          <p:blipFill>
            <a:blip r:embed="rId4"/>
            <a:stretch>
              <a:fillRect/>
            </a:stretch>
          </p:blipFill>
          <p:spPr>
            <a:xfrm>
              <a:off x="0" y="0"/>
              <a:ext cx="6436873" cy="5915444"/>
            </a:xfrm>
            <a:prstGeom prst="rect">
              <a:avLst/>
            </a:prstGeom>
            <a:effectLst/>
          </p:spPr>
        </p:pic>
      </p:grpSp>
      <p:grpSp>
        <p:nvGrpSpPr>
          <p:cNvPr id="288" name="1*JQL1M-uR_P3mTDCZMlTwIQ.png"/>
          <p:cNvGrpSpPr/>
          <p:nvPr/>
        </p:nvGrpSpPr>
        <p:grpSpPr>
          <a:xfrm>
            <a:off x="383835" y="448443"/>
            <a:ext cx="8376330" cy="5289236"/>
            <a:chOff x="0" y="0"/>
            <a:chExt cx="8376329" cy="5289234"/>
          </a:xfrm>
        </p:grpSpPr>
        <p:pic>
          <p:nvPicPr>
            <p:cNvPr id="287" name="1*JQL1M-uR_P3mTDCZMlTwIQ.png" descr="1*JQL1M-uR_P3mTDCZMlTwIQ.png"/>
            <p:cNvPicPr>
              <a:picLocks noChangeAspect="1"/>
            </p:cNvPicPr>
            <p:nvPr/>
          </p:nvPicPr>
          <p:blipFill>
            <a:blip r:embed="rId5"/>
            <a:stretch>
              <a:fillRect/>
            </a:stretch>
          </p:blipFill>
          <p:spPr>
            <a:xfrm>
              <a:off x="203200" y="203200"/>
              <a:ext cx="7969930" cy="4844735"/>
            </a:xfrm>
            <a:prstGeom prst="rect">
              <a:avLst/>
            </a:prstGeom>
            <a:ln>
              <a:noFill/>
            </a:ln>
            <a:effectLst/>
          </p:spPr>
        </p:pic>
        <p:pic>
          <p:nvPicPr>
            <p:cNvPr id="286" name="1*JQL1M-uR_P3mTDCZMlTwIQ.png" descr="1*JQL1M-uR_P3mTDCZMlTwIQ.png"/>
            <p:cNvPicPr>
              <a:picLocks/>
            </p:cNvPicPr>
            <p:nvPr/>
          </p:nvPicPr>
          <p:blipFill>
            <a:blip r:embed="rId6"/>
            <a:stretch>
              <a:fillRect/>
            </a:stretch>
          </p:blipFill>
          <p:spPr>
            <a:xfrm>
              <a:off x="0" y="0"/>
              <a:ext cx="8376330" cy="5289235"/>
            </a:xfrm>
            <a:prstGeom prst="rect">
              <a:avLst/>
            </a:prstGeom>
            <a:effectLst/>
          </p:spPr>
        </p:pic>
      </p:grpSp>
      <p:grpSp>
        <p:nvGrpSpPr>
          <p:cNvPr id="291" name="1*t3DHKKMdIoBX5W3JImjjig.png"/>
          <p:cNvGrpSpPr/>
          <p:nvPr/>
        </p:nvGrpSpPr>
        <p:grpSpPr>
          <a:xfrm>
            <a:off x="2263071" y="134182"/>
            <a:ext cx="6698671" cy="5484736"/>
            <a:chOff x="0" y="0"/>
            <a:chExt cx="6698670" cy="5484735"/>
          </a:xfrm>
        </p:grpSpPr>
        <p:pic>
          <p:nvPicPr>
            <p:cNvPr id="290" name="1*t3DHKKMdIoBX5W3JImjjig.png" descr="1*t3DHKKMdIoBX5W3JImjjig.png"/>
            <p:cNvPicPr>
              <a:picLocks noChangeAspect="1"/>
            </p:cNvPicPr>
            <p:nvPr/>
          </p:nvPicPr>
          <p:blipFill>
            <a:blip r:embed="rId7"/>
            <a:stretch>
              <a:fillRect/>
            </a:stretch>
          </p:blipFill>
          <p:spPr>
            <a:xfrm>
              <a:off x="203200" y="203200"/>
              <a:ext cx="6292270" cy="5040236"/>
            </a:xfrm>
            <a:prstGeom prst="rect">
              <a:avLst/>
            </a:prstGeom>
            <a:ln>
              <a:noFill/>
            </a:ln>
            <a:effectLst/>
          </p:spPr>
        </p:pic>
        <p:pic>
          <p:nvPicPr>
            <p:cNvPr id="289" name="1*t3DHKKMdIoBX5W3JImjjig.png" descr="1*t3DHKKMdIoBX5W3JImjjig.png"/>
            <p:cNvPicPr>
              <a:picLocks/>
            </p:cNvPicPr>
            <p:nvPr/>
          </p:nvPicPr>
          <p:blipFill>
            <a:blip r:embed="rId8"/>
            <a:stretch>
              <a:fillRect/>
            </a:stretch>
          </p:blipFill>
          <p:spPr>
            <a:xfrm>
              <a:off x="-1" y="0"/>
              <a:ext cx="6698671" cy="5484736"/>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6" nodeType="clickEffect">
                                  <p:stCondLst>
                                    <p:cond delay="0"/>
                                  </p:stCondLst>
                                  <p:iterate>
                                    <p:tmAbs val="0"/>
                                  </p:iterate>
                                  <p:childTnLst>
                                    <p:set>
                                      <p:cBhvr>
                                        <p:cTn id="26" fill="hold"/>
                                        <p:tgtEl>
                                          <p:spTgt spid="285"/>
                                        </p:tgtEl>
                                        <p:attrNameLst>
                                          <p:attrName>style.visibility</p:attrName>
                                        </p:attrNameLst>
                                      </p:cBhvr>
                                      <p:to>
                                        <p:strVal val="visible"/>
                                      </p:to>
                                    </p:set>
                                    <p:anim calcmode="lin" valueType="num">
                                      <p:cBhvr>
                                        <p:cTn id="27" dur="1000" fill="hold"/>
                                        <p:tgtEl>
                                          <p:spTgt spid="285"/>
                                        </p:tgtEl>
                                        <p:attrNameLst>
                                          <p:attrName>ppt_x</p:attrName>
                                        </p:attrNameLst>
                                      </p:cBhvr>
                                      <p:tavLst>
                                        <p:tav tm="0">
                                          <p:val>
                                            <p:strVal val="0-#ppt_w/2"/>
                                          </p:val>
                                        </p:tav>
                                        <p:tav tm="100000">
                                          <p:val>
                                            <p:strVal val="#ppt_x"/>
                                          </p:val>
                                        </p:tav>
                                      </p:tavLst>
                                    </p:anim>
                                    <p:anim calcmode="lin" valueType="num">
                                      <p:cBhvr>
                                        <p:cTn id="28" dur="1000" fill="hold"/>
                                        <p:tgtEl>
                                          <p:spTgt spid="28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7" nodeType="clickEffect">
                                  <p:stCondLst>
                                    <p:cond delay="0"/>
                                  </p:stCondLst>
                                  <p:iterate>
                                    <p:tmAbs val="0"/>
                                  </p:iterate>
                                  <p:childTnLst>
                                    <p:set>
                                      <p:cBhvr>
                                        <p:cTn id="32" fill="hold"/>
                                        <p:tgtEl>
                                          <p:spTgt spid="288"/>
                                        </p:tgtEl>
                                        <p:attrNameLst>
                                          <p:attrName>style.visibility</p:attrName>
                                        </p:attrNameLst>
                                      </p:cBhvr>
                                      <p:to>
                                        <p:strVal val="visible"/>
                                      </p:to>
                                    </p:set>
                                    <p:anim calcmode="lin" valueType="num">
                                      <p:cBhvr>
                                        <p:cTn id="33" dur="1000" fill="hold"/>
                                        <p:tgtEl>
                                          <p:spTgt spid="288"/>
                                        </p:tgtEl>
                                        <p:attrNameLst>
                                          <p:attrName>ppt_x</p:attrName>
                                        </p:attrNameLst>
                                      </p:cBhvr>
                                      <p:tavLst>
                                        <p:tav tm="0">
                                          <p:val>
                                            <p:strVal val="0-#ppt_w/2"/>
                                          </p:val>
                                        </p:tav>
                                        <p:tav tm="100000">
                                          <p:val>
                                            <p:strVal val="#ppt_x"/>
                                          </p:val>
                                        </p:tav>
                                      </p:tavLst>
                                    </p:anim>
                                    <p:anim calcmode="lin" valueType="num">
                                      <p:cBhvr>
                                        <p:cTn id="34" dur="1000" fill="hold"/>
                                        <p:tgtEl>
                                          <p:spTgt spid="28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8" nodeType="clickEffect">
                                  <p:stCondLst>
                                    <p:cond delay="0"/>
                                  </p:stCondLst>
                                  <p:iterate>
                                    <p:tmAbs val="0"/>
                                  </p:iterate>
                                  <p:childTnLst>
                                    <p:set>
                                      <p:cBhvr>
                                        <p:cTn id="38" fill="hold"/>
                                        <p:tgtEl>
                                          <p:spTgt spid="291"/>
                                        </p:tgtEl>
                                        <p:attrNameLst>
                                          <p:attrName>style.visibility</p:attrName>
                                        </p:attrNameLst>
                                      </p:cBhvr>
                                      <p:to>
                                        <p:strVal val="visible"/>
                                      </p:to>
                                    </p:set>
                                    <p:anim calcmode="lin" valueType="num">
                                      <p:cBhvr>
                                        <p:cTn id="39" dur="1000" fill="hold"/>
                                        <p:tgtEl>
                                          <p:spTgt spid="291"/>
                                        </p:tgtEl>
                                        <p:attrNameLst>
                                          <p:attrName>ppt_x</p:attrName>
                                        </p:attrNameLst>
                                      </p:cBhvr>
                                      <p:tavLst>
                                        <p:tav tm="0">
                                          <p:val>
                                            <p:strVal val="0-#ppt_w/2"/>
                                          </p:val>
                                        </p:tav>
                                        <p:tav tm="100000">
                                          <p:val>
                                            <p:strVal val="#ppt_x"/>
                                          </p:val>
                                        </p:tav>
                                      </p:tavLst>
                                    </p:anim>
                                    <p:anim calcmode="lin" valueType="num">
                                      <p:cBhvr>
                                        <p:cTn id="40" dur="1000" fill="hold"/>
                                        <p:tgtEl>
                                          <p:spTgt spid="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1" animBg="1" advAuto="0"/>
      <p:bldP spid="279" grpId="3" animBg="1" advAuto="0"/>
      <p:bldP spid="280" grpId="2" animBg="1" advAuto="0"/>
      <p:bldP spid="281" grpId="4" animBg="1" advAuto="0"/>
      <p:bldP spid="282" grpId="5" animBg="1" advAuto="0"/>
      <p:bldP spid="285" grpId="6" animBg="1" advAuto="0"/>
      <p:bldP spid="288" grpId="7" animBg="1" advAuto="0"/>
      <p:bldP spid="291" grpId="8"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94" name="Federated ID"/>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95"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grpSp>
        <p:nvGrpSpPr>
          <p:cNvPr id="298" name="Picture1.png"/>
          <p:cNvGrpSpPr/>
          <p:nvPr/>
        </p:nvGrpSpPr>
        <p:grpSpPr>
          <a:xfrm>
            <a:off x="-230836" y="252784"/>
            <a:ext cx="5974150" cy="5576783"/>
            <a:chOff x="0" y="0"/>
            <a:chExt cx="5974148" cy="5576782"/>
          </a:xfrm>
        </p:grpSpPr>
        <p:pic>
          <p:nvPicPr>
            <p:cNvPr id="297" name="Picture1.png" descr="Picture1.png"/>
            <p:cNvPicPr>
              <a:picLocks noChangeAspect="1"/>
            </p:cNvPicPr>
            <p:nvPr/>
          </p:nvPicPr>
          <p:blipFill>
            <a:blip r:embed="rId3"/>
            <a:stretch>
              <a:fillRect/>
            </a:stretch>
          </p:blipFill>
          <p:spPr>
            <a:xfrm>
              <a:off x="203200" y="203200"/>
              <a:ext cx="5567749" cy="5132283"/>
            </a:xfrm>
            <a:prstGeom prst="rect">
              <a:avLst/>
            </a:prstGeom>
            <a:ln>
              <a:noFill/>
            </a:ln>
            <a:effectLst/>
          </p:spPr>
        </p:pic>
        <p:pic>
          <p:nvPicPr>
            <p:cNvPr id="296" name="Picture1.png" descr="Picture1.png"/>
            <p:cNvPicPr>
              <a:picLocks/>
            </p:cNvPicPr>
            <p:nvPr/>
          </p:nvPicPr>
          <p:blipFill>
            <a:blip r:embed="rId4"/>
            <a:stretch>
              <a:fillRect/>
            </a:stretch>
          </p:blipFill>
          <p:spPr>
            <a:xfrm>
              <a:off x="0" y="0"/>
              <a:ext cx="5974149" cy="5576783"/>
            </a:xfrm>
            <a:prstGeom prst="rect">
              <a:avLst/>
            </a:prstGeom>
            <a:effectLst/>
          </p:spPr>
        </p:pic>
      </p:grpSp>
      <p:grpSp>
        <p:nvGrpSpPr>
          <p:cNvPr id="301" name="Picture2.png"/>
          <p:cNvGrpSpPr/>
          <p:nvPr/>
        </p:nvGrpSpPr>
        <p:grpSpPr>
          <a:xfrm>
            <a:off x="2489308" y="352768"/>
            <a:ext cx="5139204" cy="5376814"/>
            <a:chOff x="0" y="0"/>
            <a:chExt cx="5139202" cy="5376812"/>
          </a:xfrm>
        </p:grpSpPr>
        <p:pic>
          <p:nvPicPr>
            <p:cNvPr id="300" name="Picture2.png" descr="Picture2.png"/>
            <p:cNvPicPr>
              <a:picLocks noChangeAspect="1"/>
            </p:cNvPicPr>
            <p:nvPr/>
          </p:nvPicPr>
          <p:blipFill>
            <a:blip r:embed="rId5"/>
            <a:stretch>
              <a:fillRect/>
            </a:stretch>
          </p:blipFill>
          <p:spPr>
            <a:xfrm>
              <a:off x="203200" y="203200"/>
              <a:ext cx="4732803" cy="4932313"/>
            </a:xfrm>
            <a:prstGeom prst="rect">
              <a:avLst/>
            </a:prstGeom>
            <a:ln>
              <a:noFill/>
            </a:ln>
            <a:effectLst/>
          </p:spPr>
        </p:pic>
        <p:pic>
          <p:nvPicPr>
            <p:cNvPr id="299" name="Picture2.png" descr="Picture2.png"/>
            <p:cNvPicPr>
              <a:picLocks/>
            </p:cNvPicPr>
            <p:nvPr/>
          </p:nvPicPr>
          <p:blipFill>
            <a:blip r:embed="rId6"/>
            <a:stretch>
              <a:fillRect/>
            </a:stretch>
          </p:blipFill>
          <p:spPr>
            <a:xfrm>
              <a:off x="0" y="0"/>
              <a:ext cx="5139203" cy="5376813"/>
            </a:xfrm>
            <a:prstGeom prst="rect">
              <a:avLst/>
            </a:prstGeom>
            <a:effectLst/>
          </p:spPr>
        </p:pic>
      </p:grpSp>
      <p:grpSp>
        <p:nvGrpSpPr>
          <p:cNvPr id="304" name="Picture3.png"/>
          <p:cNvGrpSpPr/>
          <p:nvPr/>
        </p:nvGrpSpPr>
        <p:grpSpPr>
          <a:xfrm>
            <a:off x="4994477" y="1022755"/>
            <a:ext cx="4241801" cy="4356101"/>
            <a:chOff x="0" y="0"/>
            <a:chExt cx="4241800" cy="4356100"/>
          </a:xfrm>
        </p:grpSpPr>
        <p:pic>
          <p:nvPicPr>
            <p:cNvPr id="303" name="Picture3.png" descr="Picture3.png"/>
            <p:cNvPicPr>
              <a:picLocks noChangeAspect="1"/>
            </p:cNvPicPr>
            <p:nvPr/>
          </p:nvPicPr>
          <p:blipFill>
            <a:blip r:embed="rId7"/>
            <a:stretch>
              <a:fillRect/>
            </a:stretch>
          </p:blipFill>
          <p:spPr>
            <a:xfrm>
              <a:off x="203200" y="203200"/>
              <a:ext cx="3835400" cy="3911600"/>
            </a:xfrm>
            <a:prstGeom prst="rect">
              <a:avLst/>
            </a:prstGeom>
            <a:ln>
              <a:noFill/>
            </a:ln>
            <a:effectLst/>
          </p:spPr>
        </p:pic>
        <p:pic>
          <p:nvPicPr>
            <p:cNvPr id="302" name="Picture3.png" descr="Picture3.png"/>
            <p:cNvPicPr>
              <a:picLocks/>
            </p:cNvPicPr>
            <p:nvPr/>
          </p:nvPicPr>
          <p:blipFill>
            <a:blip r:embed="rId8"/>
            <a:stretch>
              <a:fillRect/>
            </a:stretch>
          </p:blipFill>
          <p:spPr>
            <a:xfrm>
              <a:off x="0" y="0"/>
              <a:ext cx="4241800" cy="43561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98"/>
                                        </p:tgtEl>
                                        <p:attrNameLst>
                                          <p:attrName>style.visibility</p:attrName>
                                        </p:attrNameLst>
                                      </p:cBhvr>
                                      <p:to>
                                        <p:strVal val="visible"/>
                                      </p:to>
                                    </p:set>
                                    <p:anim calcmode="lin" valueType="num">
                                      <p:cBhvr>
                                        <p:cTn id="7" dur="1000" fill="hold"/>
                                        <p:tgtEl>
                                          <p:spTgt spid="298"/>
                                        </p:tgtEl>
                                        <p:attrNameLst>
                                          <p:attrName>ppt_x</p:attrName>
                                        </p:attrNameLst>
                                      </p:cBhvr>
                                      <p:tavLst>
                                        <p:tav tm="0">
                                          <p:val>
                                            <p:strVal val="0-#ppt_w/2"/>
                                          </p:val>
                                        </p:tav>
                                        <p:tav tm="100000">
                                          <p:val>
                                            <p:strVal val="#ppt_x"/>
                                          </p:val>
                                        </p:tav>
                                      </p:tavLst>
                                    </p:anim>
                                    <p:anim calcmode="lin" valueType="num">
                                      <p:cBhvr>
                                        <p:cTn id="8" dur="1000" fill="hold"/>
                                        <p:tgtEl>
                                          <p:spTgt spid="2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301"/>
                                        </p:tgtEl>
                                        <p:attrNameLst>
                                          <p:attrName>style.visibility</p:attrName>
                                        </p:attrNameLst>
                                      </p:cBhvr>
                                      <p:to>
                                        <p:strVal val="visible"/>
                                      </p:to>
                                    </p:set>
                                    <p:anim calcmode="lin" valueType="num">
                                      <p:cBhvr>
                                        <p:cTn id="13" dur="1000" fill="hold"/>
                                        <p:tgtEl>
                                          <p:spTgt spid="301"/>
                                        </p:tgtEl>
                                        <p:attrNameLst>
                                          <p:attrName>ppt_x</p:attrName>
                                        </p:attrNameLst>
                                      </p:cBhvr>
                                      <p:tavLst>
                                        <p:tav tm="0">
                                          <p:val>
                                            <p:strVal val="0-#ppt_w/2"/>
                                          </p:val>
                                        </p:tav>
                                        <p:tav tm="100000">
                                          <p:val>
                                            <p:strVal val="#ppt_x"/>
                                          </p:val>
                                        </p:tav>
                                      </p:tavLst>
                                    </p:anim>
                                    <p:anim calcmode="lin" valueType="num">
                                      <p:cBhvr>
                                        <p:cTn id="14" dur="1000" fill="hold"/>
                                        <p:tgtEl>
                                          <p:spTgt spid="30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304"/>
                                        </p:tgtEl>
                                        <p:attrNameLst>
                                          <p:attrName>style.visibility</p:attrName>
                                        </p:attrNameLst>
                                      </p:cBhvr>
                                      <p:to>
                                        <p:strVal val="visible"/>
                                      </p:to>
                                    </p:set>
                                    <p:anim calcmode="lin" valueType="num">
                                      <p:cBhvr>
                                        <p:cTn id="19" dur="1000" fill="hold"/>
                                        <p:tgtEl>
                                          <p:spTgt spid="304"/>
                                        </p:tgtEl>
                                        <p:attrNameLst>
                                          <p:attrName>ppt_x</p:attrName>
                                        </p:attrNameLst>
                                      </p:cBhvr>
                                      <p:tavLst>
                                        <p:tav tm="0">
                                          <p:val>
                                            <p:strVal val="0-#ppt_w/2"/>
                                          </p:val>
                                        </p:tav>
                                        <p:tav tm="100000">
                                          <p:val>
                                            <p:strVal val="#ppt_x"/>
                                          </p:val>
                                        </p:tav>
                                      </p:tavLst>
                                    </p:anim>
                                    <p:anim calcmode="lin" valueType="num">
                                      <p:cBhvr>
                                        <p:cTn id="20" dur="1000" fill="hold"/>
                                        <p:tgtEl>
                                          <p:spTgt spid="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1" animBg="1" advAuto="0"/>
      <p:bldP spid="301" grpId="2" animBg="1" advAuto="0"/>
      <p:bldP spid="304" grpId="3"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1"/>
          <p:cNvSpPr txBox="1">
            <a:spLocks noGrp="1"/>
          </p:cNvSpPr>
          <p:nvPr>
            <p:ph type="title"/>
          </p:nvPr>
        </p:nvSpPr>
        <p:spPr>
          <a:xfrm>
            <a:off x="430213" y="787400"/>
            <a:ext cx="3563564" cy="4140200"/>
          </a:xfrm>
          <a:prstGeom prst="rect">
            <a:avLst/>
          </a:prstGeom>
        </p:spPr>
        <p:txBody>
          <a:bodyPr/>
          <a:lstStyle/>
          <a:p>
            <a:pPr algn="l">
              <a:defRPr sz="3900" b="1">
                <a:solidFill>
                  <a:srgbClr val="C00000"/>
                </a:solidFill>
              </a:defRPr>
            </a:pPr>
            <a:r>
              <a:rPr dirty="0"/>
              <a:t>Tokens, Authorization and Docker</a:t>
            </a:r>
            <a:br>
              <a:rPr dirty="0"/>
            </a:br>
            <a:r>
              <a:rPr sz="1800" b="0" dirty="0"/>
              <a:t>Fernet Tokens</a:t>
            </a:r>
            <a:br>
              <a:rPr sz="1800" b="0" dirty="0"/>
            </a:br>
            <a:br>
              <a:rPr sz="1800" b="0" dirty="0"/>
            </a:br>
            <a:r>
              <a:rPr sz="2700" dirty="0">
                <a:solidFill>
                  <a:srgbClr val="000000"/>
                </a:solidFill>
              </a:rPr>
              <a:t>Prof Bill Buchanan OBE</a:t>
            </a:r>
            <a:br>
              <a:rPr sz="2700" dirty="0">
                <a:solidFill>
                  <a:srgbClr val="000000"/>
                </a:solidFill>
              </a:rPr>
            </a:br>
            <a:br>
              <a:rPr sz="1800" b="0" dirty="0"/>
            </a:br>
            <a:r>
              <a:rPr sz="1800" b="0" dirty="0"/>
              <a:t>http://</a:t>
            </a:r>
            <a:r>
              <a:rPr sz="1800" b="0" dirty="0" err="1"/>
              <a:t>asecuritysite.com</a:t>
            </a:r>
            <a:r>
              <a:rPr sz="1800" b="0" dirty="0"/>
              <a:t>/</a:t>
            </a:r>
            <a:r>
              <a:rPr lang="en-US" sz="1800" b="0" dirty="0"/>
              <a:t>tokens</a:t>
            </a:r>
            <a:br>
              <a:rPr sz="1800" b="0" dirty="0"/>
            </a:br>
            <a:endParaRPr sz="1800" b="0" dirty="0"/>
          </a:p>
        </p:txBody>
      </p:sp>
      <p:pic>
        <p:nvPicPr>
          <p:cNvPr id="4" name="Picture 3" descr="Text&#10;&#10;Description automatically generated">
            <a:extLst>
              <a:ext uri="{FF2B5EF4-FFF2-40B4-BE49-F238E27FC236}">
                <a16:creationId xmlns:a16="http://schemas.microsoft.com/office/drawing/2014/main" id="{3B04D8B9-25BF-46FD-C360-790809A86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fernet2.png" descr="fernet2.png"/>
          <p:cNvPicPr>
            <a:picLocks noChangeAspect="1"/>
          </p:cNvPicPr>
          <p:nvPr/>
        </p:nvPicPr>
        <p:blipFill>
          <a:blip r:embed="rId2"/>
          <a:stretch>
            <a:fillRect/>
          </a:stretch>
        </p:blipFill>
        <p:spPr>
          <a:xfrm>
            <a:off x="4981835" y="334178"/>
            <a:ext cx="4099701" cy="5046644"/>
          </a:xfrm>
          <a:prstGeom prst="rect">
            <a:avLst/>
          </a:prstGeom>
          <a:ln w="12700">
            <a:miter lim="400000"/>
          </a:ln>
        </p:spPr>
      </p:pic>
      <p:sp>
        <p:nvSpPr>
          <p:cNvPr id="310" name="The token has a version number, a time stamp, the IV, the cipher text and an HMAC signature:…"/>
          <p:cNvSpPr/>
          <p:nvPr/>
        </p:nvSpPr>
        <p:spPr>
          <a:xfrm>
            <a:off x="248595" y="605379"/>
            <a:ext cx="3578579" cy="481349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spcBef>
                <a:spcPts val="1200"/>
              </a:spcBef>
              <a:defRPr sz="2000">
                <a:latin typeface="Arial"/>
                <a:ea typeface="Arial"/>
                <a:cs typeface="Arial"/>
                <a:sym typeface="Arial"/>
              </a:defRPr>
            </a:pPr>
            <a:r>
              <a:rPr dirty="0"/>
              <a:t>The token has a version number, a time stamp, the IV, the cipher text and an HMAC signature:</a:t>
            </a:r>
          </a:p>
          <a:p>
            <a:pPr marL="457200" indent="-317500" defTabSz="457200">
              <a:buClr>
                <a:srgbClr val="000000"/>
              </a:buClr>
              <a:buSzPct val="100000"/>
              <a:buFont typeface="Times Roman"/>
              <a:buChar char="•"/>
              <a:defRPr sz="2000">
                <a:latin typeface="Arial"/>
                <a:ea typeface="Arial"/>
                <a:cs typeface="Arial"/>
                <a:sym typeface="Arial"/>
              </a:defRPr>
            </a:pPr>
            <a:r>
              <a:rPr dirty="0"/>
              <a:t>Version: 8 bits</a:t>
            </a:r>
          </a:p>
          <a:p>
            <a:pPr marL="457200" indent="-317500" defTabSz="457200">
              <a:buClr>
                <a:srgbClr val="000000"/>
              </a:buClr>
              <a:buSzPct val="100000"/>
              <a:buFont typeface="Times Roman"/>
              <a:buChar char="•"/>
              <a:defRPr sz="2000">
                <a:latin typeface="Arial"/>
                <a:ea typeface="Arial"/>
                <a:cs typeface="Arial"/>
                <a:sym typeface="Arial"/>
              </a:defRPr>
            </a:pPr>
            <a:r>
              <a:rPr dirty="0"/>
              <a:t>Timestamp: 64 bits (the number of seconds since between January 1, 1970 UTC and the time of the encryption.</a:t>
            </a:r>
          </a:p>
          <a:p>
            <a:pPr marL="457200" indent="-317500" defTabSz="457200">
              <a:buClr>
                <a:srgbClr val="000000"/>
              </a:buClr>
              <a:buSzPct val="100000"/>
              <a:buFont typeface="Times Roman"/>
              <a:buChar char="•"/>
              <a:defRPr sz="2000">
                <a:latin typeface="Arial"/>
                <a:ea typeface="Arial"/>
                <a:cs typeface="Arial"/>
                <a:sym typeface="Arial"/>
              </a:defRPr>
            </a:pPr>
            <a:r>
              <a:rPr dirty="0"/>
              <a:t>IV: 128 bits</a:t>
            </a:r>
          </a:p>
          <a:p>
            <a:pPr marL="457200" indent="-317500" defTabSz="457200">
              <a:buClr>
                <a:srgbClr val="000000"/>
              </a:buClr>
              <a:buSzPct val="100000"/>
              <a:buFont typeface="Times Roman"/>
              <a:buChar char="•"/>
              <a:defRPr sz="2000">
                <a:latin typeface="Arial"/>
                <a:ea typeface="Arial"/>
                <a:cs typeface="Arial"/>
                <a:sym typeface="Arial"/>
              </a:defRPr>
            </a:pPr>
            <a:r>
              <a:rPr dirty="0"/>
              <a:t>Ciphertext - variable length: Multiple of 128 bits</a:t>
            </a:r>
          </a:p>
          <a:p>
            <a:pPr marL="457200" indent="-317500" defTabSz="457200">
              <a:buClr>
                <a:srgbClr val="000000"/>
              </a:buClr>
              <a:buSzPct val="100000"/>
              <a:buFont typeface="Times Roman"/>
              <a:buChar char="•"/>
              <a:defRPr sz="2000">
                <a:latin typeface="Arial"/>
                <a:ea typeface="Arial"/>
                <a:cs typeface="Arial"/>
                <a:sym typeface="Arial"/>
              </a:defRPr>
            </a:pPr>
            <a:r>
              <a:rPr dirty="0"/>
              <a:t>HMAC: 256 bits </a:t>
            </a:r>
            <a:r>
              <a:rPr u="sng" dirty="0">
                <a:solidFill>
                  <a:srgbClr val="0000FF"/>
                </a:solidFill>
                <a:uFill>
                  <a:solidFill>
                    <a:srgbClr val="0000FF"/>
                  </a:solidFill>
                </a:uFill>
                <a:hlinkClick r:id="rId3"/>
              </a:rPr>
              <a:t>here</a:t>
            </a:r>
            <a:r>
              <a:rPr dirty="0"/>
              <a:t>.</a:t>
            </a:r>
          </a:p>
        </p:txBody>
      </p:sp>
      <p:sp>
        <p:nvSpPr>
          <p:cNvPr id="311" name="Fernet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Fernet Token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45"/>
          <p:cNvSpPr txBox="1">
            <a:spLocks noGrp="1"/>
          </p:cNvSpPr>
          <p:nvPr>
            <p:ph type="title"/>
          </p:nvPr>
        </p:nvSpPr>
        <p:spPr>
          <a:prstGeom prst="rect">
            <a:avLst/>
          </a:prstGeom>
        </p:spPr>
        <p:txBody>
          <a:bodyPr/>
          <a:lstStyle/>
          <a:p>
            <a:r>
              <a:t>Fernet</a:t>
            </a:r>
          </a:p>
        </p:txBody>
      </p:sp>
      <p:sp>
        <p:nvSpPr>
          <p:cNvPr id="314"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15"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16"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17" name="Picture 12" descr="Picture 12"/>
          <p:cNvPicPr>
            <a:picLocks noChangeAspect="1"/>
          </p:cNvPicPr>
          <p:nvPr/>
        </p:nvPicPr>
        <p:blipFill>
          <a:blip r:embed="rId5"/>
          <a:stretch>
            <a:fillRect/>
          </a:stretch>
        </p:blipFill>
        <p:spPr>
          <a:xfrm>
            <a:off x="0" y="3217555"/>
            <a:ext cx="9144000" cy="2234318"/>
          </a:xfrm>
          <a:prstGeom prst="rect">
            <a:avLst/>
          </a:prstGeom>
          <a:ln w="12700">
            <a:miter lim="400000"/>
          </a:ln>
        </p:spPr>
      </p:pic>
      <p:pic>
        <p:nvPicPr>
          <p:cNvPr id="318" name="Picture 14" descr="Picture 14">
            <a:hlinkClick r:id="rId6"/>
          </p:cNvPr>
          <p:cNvPicPr>
            <a:picLocks noChangeAspect="1"/>
          </p:cNvPicPr>
          <p:nvPr/>
        </p:nvPicPr>
        <p:blipFill>
          <a:blip r:embed="rId7"/>
          <a:stretch>
            <a:fillRect/>
          </a:stretch>
        </p:blipFill>
        <p:spPr>
          <a:xfrm>
            <a:off x="5756817" y="285750"/>
            <a:ext cx="3387184" cy="5143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17"/>
                                        </p:tgtEl>
                                        <p:attrNameLst>
                                          <p:attrName>style.visibility</p:attrName>
                                        </p:attrNameLst>
                                      </p:cBhvr>
                                      <p:to>
                                        <p:strVal val="visible"/>
                                      </p:to>
                                    </p:set>
                                    <p:anim calcmode="lin" valueType="num">
                                      <p:cBhvr>
                                        <p:cTn id="7" dur="500" fill="hold"/>
                                        <p:tgtEl>
                                          <p:spTgt spid="317"/>
                                        </p:tgtEl>
                                        <p:attrNameLst>
                                          <p:attrName>ppt_x</p:attrName>
                                        </p:attrNameLst>
                                      </p:cBhvr>
                                      <p:tavLst>
                                        <p:tav tm="0">
                                          <p:val>
                                            <p:strVal val="#ppt_x"/>
                                          </p:val>
                                        </p:tav>
                                        <p:tav tm="100000">
                                          <p:val>
                                            <p:strVal val="#ppt_x"/>
                                          </p:val>
                                        </p:tav>
                                      </p:tavLst>
                                    </p:anim>
                                    <p:anim calcmode="lin" valueType="num">
                                      <p:cBhvr>
                                        <p:cTn id="8" dur="500" fill="hold"/>
                                        <p:tgtEl>
                                          <p:spTgt spid="3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318"/>
                                        </p:tgtEl>
                                        <p:attrNameLst>
                                          <p:attrName>style.visibility</p:attrName>
                                        </p:attrNameLst>
                                      </p:cBhvr>
                                      <p:to>
                                        <p:strVal val="visible"/>
                                      </p:to>
                                    </p:set>
                                    <p:anim calcmode="lin" valueType="num">
                                      <p:cBhvr>
                                        <p:cTn id="13" dur="500" fill="hold"/>
                                        <p:tgtEl>
                                          <p:spTgt spid="318"/>
                                        </p:tgtEl>
                                        <p:attrNameLst>
                                          <p:attrName>ppt_x</p:attrName>
                                        </p:attrNameLst>
                                      </p:cBhvr>
                                      <p:tavLst>
                                        <p:tav tm="0">
                                          <p:val>
                                            <p:strVal val="#ppt_x"/>
                                          </p:val>
                                        </p:tav>
                                        <p:tav tm="100000">
                                          <p:val>
                                            <p:strVal val="#ppt_x"/>
                                          </p:val>
                                        </p:tav>
                                      </p:tavLst>
                                    </p:anim>
                                    <p:anim calcmode="lin" valueType="num">
                                      <p:cBhvr>
                                        <p:cTn id="14"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P spid="318"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45"/>
          <p:cNvSpPr txBox="1">
            <a:spLocks noGrp="1"/>
          </p:cNvSpPr>
          <p:nvPr>
            <p:ph type="title"/>
          </p:nvPr>
        </p:nvSpPr>
        <p:spPr>
          <a:prstGeom prst="rect">
            <a:avLst/>
          </a:prstGeom>
        </p:spPr>
        <p:txBody>
          <a:bodyPr/>
          <a:lstStyle/>
          <a:p>
            <a:r>
              <a:t>Fernet</a:t>
            </a:r>
          </a:p>
        </p:txBody>
      </p:sp>
      <p:sp>
        <p:nvSpPr>
          <p:cNvPr id="321"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22"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23"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24" name="Picture 3" descr="Picture 3">
            <a:hlinkClick r:id="rId5"/>
          </p:cNvPr>
          <p:cNvPicPr>
            <a:picLocks noChangeAspect="1"/>
          </p:cNvPicPr>
          <p:nvPr/>
        </p:nvPicPr>
        <p:blipFill>
          <a:blip r:embed="rId6"/>
          <a:stretch>
            <a:fillRect/>
          </a:stretch>
        </p:blipFill>
        <p:spPr>
          <a:xfrm>
            <a:off x="3943350" y="308372"/>
            <a:ext cx="5247102" cy="514350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45"/>
          <p:cNvSpPr txBox="1">
            <a:spLocks noGrp="1"/>
          </p:cNvSpPr>
          <p:nvPr>
            <p:ph type="title"/>
          </p:nvPr>
        </p:nvSpPr>
        <p:spPr>
          <a:prstGeom prst="rect">
            <a:avLst/>
          </a:prstGeom>
        </p:spPr>
        <p:txBody>
          <a:bodyPr/>
          <a:lstStyle/>
          <a:p>
            <a:r>
              <a:t>URL Safe</a:t>
            </a:r>
          </a:p>
        </p:txBody>
      </p:sp>
      <p:pic>
        <p:nvPicPr>
          <p:cNvPr id="327" name="Picture 10" descr="Picture 10"/>
          <p:cNvPicPr>
            <a:picLocks noChangeAspect="1"/>
          </p:cNvPicPr>
          <p:nvPr/>
        </p:nvPicPr>
        <p:blipFill>
          <a:blip r:embed="rId2"/>
          <a:stretch>
            <a:fillRect/>
          </a:stretch>
        </p:blipFill>
        <p:spPr>
          <a:xfrm>
            <a:off x="863600" y="2857500"/>
            <a:ext cx="7924801" cy="2333625"/>
          </a:xfrm>
          <a:prstGeom prst="rect">
            <a:avLst/>
          </a:prstGeom>
          <a:ln w="12700">
            <a:miter lim="400000"/>
          </a:ln>
        </p:spPr>
      </p:pic>
      <p:sp>
        <p:nvSpPr>
          <p:cNvPr id="328" name="Text Placeholder 4"/>
          <p:cNvSpPr txBox="1">
            <a:spLocks noGrp="1"/>
          </p:cNvSpPr>
          <p:nvPr>
            <p:ph type="body" idx="1"/>
          </p:nvPr>
        </p:nvSpPr>
        <p:spPr>
          <a:prstGeom prst="rect">
            <a:avLst/>
          </a:prstGeom>
        </p:spPr>
        <p:txBody>
          <a:bodyPr/>
          <a:lstStyle/>
          <a:p>
            <a:endParaRPr/>
          </a:p>
        </p:txBody>
      </p:sp>
      <p:pic>
        <p:nvPicPr>
          <p:cNvPr id="329" name="Picture 6" descr="Picture 6">
            <a:hlinkClick r:id="rId3"/>
          </p:cNvPr>
          <p:cNvPicPr>
            <a:picLocks noChangeAspect="1"/>
          </p:cNvPicPr>
          <p:nvPr/>
        </p:nvPicPr>
        <p:blipFill>
          <a:blip r:embed="rId4"/>
          <a:stretch>
            <a:fillRect/>
          </a:stretch>
        </p:blipFill>
        <p:spPr>
          <a:xfrm>
            <a:off x="0" y="796527"/>
            <a:ext cx="9144000" cy="3376001"/>
          </a:xfrm>
          <a:prstGeom prst="rect">
            <a:avLst/>
          </a:prstGeom>
          <a:ln w="12700">
            <a:miter lim="400000"/>
          </a:ln>
        </p:spPr>
      </p:pic>
      <p:pic>
        <p:nvPicPr>
          <p:cNvPr id="330" name="Picture 9" descr="Picture 9">
            <a:hlinkClick r:id="rId5"/>
          </p:cNvPr>
          <p:cNvPicPr>
            <a:picLocks noChangeAspect="1"/>
          </p:cNvPicPr>
          <p:nvPr/>
        </p:nvPicPr>
        <p:blipFill>
          <a:blip r:embed="rId6"/>
          <a:stretch>
            <a:fillRect/>
          </a:stretch>
        </p:blipFill>
        <p:spPr>
          <a:xfrm>
            <a:off x="0" y="796527"/>
            <a:ext cx="8535036" cy="455299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0"/>
                                        </p:tgtEl>
                                        <p:attrNameLst>
                                          <p:attrName>style.visibility</p:attrName>
                                        </p:attrNameLst>
                                      </p:cBhvr>
                                      <p:to>
                                        <p:strVal val="visible"/>
                                      </p:to>
                                    </p:set>
                                    <p:anim calcmode="lin" valueType="num">
                                      <p:cBhvr>
                                        <p:cTn id="7" dur="500" fill="hold"/>
                                        <p:tgtEl>
                                          <p:spTgt spid="330"/>
                                        </p:tgtEl>
                                        <p:attrNameLst>
                                          <p:attrName>ppt_x</p:attrName>
                                        </p:attrNameLst>
                                      </p:cBhvr>
                                      <p:tavLst>
                                        <p:tav tm="0">
                                          <p:val>
                                            <p:strVal val="#ppt_x"/>
                                          </p:val>
                                        </p:tav>
                                        <p:tav tm="100000">
                                          <p:val>
                                            <p:strVal val="#ppt_x"/>
                                          </p:val>
                                        </p:tav>
                                      </p:tavLst>
                                    </p:anim>
                                    <p:anim calcmode="lin" valueType="num">
                                      <p:cBhvr>
                                        <p:cTn id="8"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45"/>
          <p:cNvSpPr txBox="1">
            <a:spLocks noGrp="1"/>
          </p:cNvSpPr>
          <p:nvPr>
            <p:ph type="title"/>
          </p:nvPr>
        </p:nvSpPr>
        <p:spPr>
          <a:prstGeom prst="rect">
            <a:avLst/>
          </a:prstGeom>
        </p:spPr>
        <p:txBody>
          <a:bodyPr/>
          <a:lstStyle/>
          <a:p>
            <a:r>
              <a:t>Key Rotation</a:t>
            </a:r>
          </a:p>
        </p:txBody>
      </p:sp>
      <p:sp>
        <p:nvSpPr>
          <p:cNvPr id="333" name="Text Placeholder 4"/>
          <p:cNvSpPr txBox="1">
            <a:spLocks noGrp="1"/>
          </p:cNvSpPr>
          <p:nvPr>
            <p:ph type="body" idx="1"/>
          </p:nvPr>
        </p:nvSpPr>
        <p:spPr>
          <a:prstGeom prst="rect">
            <a:avLst/>
          </a:prstGeom>
        </p:spPr>
        <p:txBody>
          <a:bodyPr/>
          <a:lstStyle/>
          <a:p>
            <a:endParaRPr/>
          </a:p>
        </p:txBody>
      </p:sp>
      <p:pic>
        <p:nvPicPr>
          <p:cNvPr id="334" name="Picture 1" descr="Picture 1"/>
          <p:cNvPicPr>
            <a:picLocks noChangeAspect="1"/>
          </p:cNvPicPr>
          <p:nvPr/>
        </p:nvPicPr>
        <p:blipFill>
          <a:blip r:embed="rId2"/>
          <a:stretch>
            <a:fillRect/>
          </a:stretch>
        </p:blipFill>
        <p:spPr>
          <a:xfrm>
            <a:off x="4914898" y="426554"/>
            <a:ext cx="4064001" cy="5002697"/>
          </a:xfrm>
          <a:prstGeom prst="rect">
            <a:avLst/>
          </a:prstGeom>
          <a:ln w="12700">
            <a:miter lim="400000"/>
          </a:ln>
        </p:spPr>
      </p:pic>
      <p:pic>
        <p:nvPicPr>
          <p:cNvPr id="335" name="Picture 3" descr="Picture 3">
            <a:hlinkClick r:id="rId3"/>
          </p:cNvPr>
          <p:cNvPicPr>
            <a:picLocks noChangeAspect="1"/>
          </p:cNvPicPr>
          <p:nvPr/>
        </p:nvPicPr>
        <p:blipFill>
          <a:blip r:embed="rId4"/>
          <a:stretch>
            <a:fillRect/>
          </a:stretch>
        </p:blipFill>
        <p:spPr>
          <a:xfrm>
            <a:off x="81063" y="981700"/>
            <a:ext cx="4784079" cy="38924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5"/>
                                        </p:tgtEl>
                                        <p:attrNameLst>
                                          <p:attrName>style.visibility</p:attrName>
                                        </p:attrNameLst>
                                      </p:cBhvr>
                                      <p:to>
                                        <p:strVal val="visible"/>
                                      </p:to>
                                    </p:set>
                                    <p:anim calcmode="lin" valueType="num">
                                      <p:cBhvr>
                                        <p:cTn id="7" dur="500" fill="hold"/>
                                        <p:tgtEl>
                                          <p:spTgt spid="335"/>
                                        </p:tgtEl>
                                        <p:attrNameLst>
                                          <p:attrName>ppt_x</p:attrName>
                                        </p:attrNameLst>
                                      </p:cBhvr>
                                      <p:tavLst>
                                        <p:tav tm="0">
                                          <p:val>
                                            <p:strVal val="#ppt_x"/>
                                          </p:val>
                                        </p:tav>
                                        <p:tav tm="100000">
                                          <p:val>
                                            <p:strVal val="#ppt_x"/>
                                          </p:val>
                                        </p:tav>
                                      </p:tavLst>
                                    </p:anim>
                                    <p:anim calcmode="lin" valueType="num">
                                      <p:cBhvr>
                                        <p:cTn id="8"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ntent Placeholder 1"/>
          <p:cNvSpPr txBox="1">
            <a:spLocks noGrp="1"/>
          </p:cNvSpPr>
          <p:nvPr>
            <p:ph type="body" idx="1"/>
          </p:nvPr>
        </p:nvSpPr>
        <p:spPr>
          <a:xfrm>
            <a:off x="171480" y="1012019"/>
            <a:ext cx="8829676" cy="4583939"/>
          </a:xfrm>
          <a:prstGeom prst="rect">
            <a:avLst/>
          </a:prstGeom>
        </p:spPr>
        <p:txBody>
          <a:bodyPr/>
          <a:lstStyle/>
          <a:p>
            <a:endParaRPr/>
          </a:p>
        </p:txBody>
      </p:sp>
      <p:pic>
        <p:nvPicPr>
          <p:cNvPr id="184" name="Picture 2" descr="Picture 2"/>
          <p:cNvPicPr>
            <a:picLocks noChangeAspect="1"/>
          </p:cNvPicPr>
          <p:nvPr/>
        </p:nvPicPr>
        <p:blipFill>
          <a:blip r:embed="rId2"/>
          <a:stretch>
            <a:fillRect/>
          </a:stretch>
        </p:blipFill>
        <p:spPr>
          <a:xfrm>
            <a:off x="0" y="-30655"/>
            <a:ext cx="9144000" cy="574565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itle 1"/>
          <p:cNvSpPr txBox="1">
            <a:spLocks noGrp="1"/>
          </p:cNvSpPr>
          <p:nvPr>
            <p:ph type="title"/>
          </p:nvPr>
        </p:nvSpPr>
        <p:spPr>
          <a:xfrm>
            <a:off x="430213" y="787400"/>
            <a:ext cx="3536670" cy="4140200"/>
          </a:xfrm>
          <a:prstGeom prst="rect">
            <a:avLst/>
          </a:prstGeom>
        </p:spPr>
        <p:txBody>
          <a:bodyPr/>
          <a:lstStyle/>
          <a:p>
            <a:pPr algn="l">
              <a:defRPr sz="3900" b="1">
                <a:solidFill>
                  <a:srgbClr val="C00000"/>
                </a:solidFill>
              </a:defRPr>
            </a:pPr>
            <a:r>
              <a:rPr dirty="0"/>
              <a:t>Tokens, Authorization and Docker</a:t>
            </a:r>
            <a:br>
              <a:rPr dirty="0"/>
            </a:br>
            <a:r>
              <a:rPr sz="1800" b="0" dirty="0"/>
              <a:t>PAKE</a:t>
            </a:r>
            <a:br>
              <a:rPr sz="1800" b="0" dirty="0"/>
            </a:br>
            <a:br>
              <a:rPr sz="1800" b="0" dirty="0"/>
            </a:br>
            <a:r>
              <a:rPr sz="2700" dirty="0">
                <a:solidFill>
                  <a:srgbClr val="000000"/>
                </a:solidFill>
              </a:rPr>
              <a:t>Prof Bill Buchanan OBE</a:t>
            </a:r>
            <a:br>
              <a:rPr sz="2700" dirty="0">
                <a:solidFill>
                  <a:srgbClr val="000000"/>
                </a:solidFill>
              </a:rPr>
            </a:br>
            <a:br>
              <a:rPr sz="1800" b="0" dirty="0"/>
            </a:br>
            <a:r>
              <a:rPr sz="1800" b="0" dirty="0"/>
              <a:t>http://</a:t>
            </a:r>
            <a:r>
              <a:rPr sz="1800" b="0" dirty="0" err="1"/>
              <a:t>asecuritysite.com</a:t>
            </a:r>
            <a:r>
              <a:rPr sz="1800" b="0" dirty="0"/>
              <a:t>/</a:t>
            </a:r>
            <a:r>
              <a:rPr lang="en-US" sz="1800" b="0" dirty="0"/>
              <a:t>tokens</a:t>
            </a:r>
            <a:br>
              <a:rPr sz="1800" b="0" dirty="0"/>
            </a:br>
            <a:endParaRPr sz="1800" b="0" dirty="0"/>
          </a:p>
        </p:txBody>
      </p:sp>
      <p:pic>
        <p:nvPicPr>
          <p:cNvPr id="4" name="Picture 3" descr="Text&#10;&#10;Description automatically generated">
            <a:extLst>
              <a:ext uri="{FF2B5EF4-FFF2-40B4-BE49-F238E27FC236}">
                <a16:creationId xmlns:a16="http://schemas.microsoft.com/office/drawing/2014/main" id="{8F20D532-902A-27D7-49E5-9EAB4FB04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5"/>
          <p:cNvSpPr txBox="1">
            <a:spLocks noGrp="1"/>
          </p:cNvSpPr>
          <p:nvPr>
            <p:ph type="title"/>
          </p:nvPr>
        </p:nvSpPr>
        <p:spPr>
          <a:prstGeom prst="rect">
            <a:avLst/>
          </a:prstGeom>
        </p:spPr>
        <p:txBody>
          <a:bodyPr/>
          <a:lstStyle/>
          <a:p>
            <a:r>
              <a:t>The problem with passwords, hashing and salt</a:t>
            </a:r>
          </a:p>
        </p:txBody>
      </p:sp>
      <p:sp>
        <p:nvSpPr>
          <p:cNvPr id="341" name="Text Placeholder 1"/>
          <p:cNvSpPr txBox="1">
            <a:spLocks noGrp="1"/>
          </p:cNvSpPr>
          <p:nvPr>
            <p:ph type="body" idx="1"/>
          </p:nvPr>
        </p:nvSpPr>
        <p:spPr>
          <a:prstGeom prst="rect">
            <a:avLst/>
          </a:prstGeom>
        </p:spPr>
        <p:txBody>
          <a:bodyPr/>
          <a:lstStyle/>
          <a:p>
            <a:endParaRPr/>
          </a:p>
        </p:txBody>
      </p:sp>
      <p:sp>
        <p:nvSpPr>
          <p:cNvPr id="342" name="Rectangle 8">
            <a:hlinkClick r:id="rId2"/>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endParaRPr/>
          </a:p>
        </p:txBody>
      </p:sp>
      <p:pic>
        <p:nvPicPr>
          <p:cNvPr id="343" name="Picture 3" descr="Picture 3"/>
          <p:cNvPicPr>
            <a:picLocks noChangeAspect="1"/>
          </p:cNvPicPr>
          <p:nvPr/>
        </p:nvPicPr>
        <p:blipFill>
          <a:blip r:embed="rId3"/>
          <a:stretch>
            <a:fillRect/>
          </a:stretch>
        </p:blipFill>
        <p:spPr>
          <a:xfrm>
            <a:off x="792406" y="1112226"/>
            <a:ext cx="7344875" cy="41338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txBox="1">
            <a:spLocks noGrp="1"/>
          </p:cNvSpPr>
          <p:nvPr>
            <p:ph type="title"/>
          </p:nvPr>
        </p:nvSpPr>
        <p:spPr>
          <a:prstGeom prst="rect">
            <a:avLst/>
          </a:prstGeom>
        </p:spPr>
        <p:txBody>
          <a:bodyPr/>
          <a:lstStyle/>
          <a:p>
            <a:r>
              <a:t>SRP</a:t>
            </a:r>
          </a:p>
        </p:txBody>
      </p:sp>
      <p:sp>
        <p:nvSpPr>
          <p:cNvPr id="346" name="Text Placeholder 1"/>
          <p:cNvSpPr txBox="1">
            <a:spLocks noGrp="1"/>
          </p:cNvSpPr>
          <p:nvPr>
            <p:ph type="body" idx="1"/>
          </p:nvPr>
        </p:nvSpPr>
        <p:spPr>
          <a:prstGeom prst="rect">
            <a:avLst/>
          </a:prstGeom>
        </p:spPr>
        <p:txBody>
          <a:bodyPr/>
          <a:lstStyle/>
          <a:p>
            <a:endParaRPr/>
          </a:p>
        </p:txBody>
      </p:sp>
      <p:sp>
        <p:nvSpPr>
          <p:cNvPr id="347" name="Rectangle 8">
            <a:hlinkClick r:id="rId2"/>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endParaRPr/>
          </a:p>
        </p:txBody>
      </p:sp>
      <p:pic>
        <p:nvPicPr>
          <p:cNvPr id="348" name="Picture 2" descr="Picture 2"/>
          <p:cNvPicPr>
            <a:picLocks noChangeAspect="1"/>
          </p:cNvPicPr>
          <p:nvPr/>
        </p:nvPicPr>
        <p:blipFill>
          <a:blip r:embed="rId3"/>
          <a:stretch>
            <a:fillRect/>
          </a:stretch>
        </p:blipFill>
        <p:spPr>
          <a:xfrm>
            <a:off x="1781907" y="1349252"/>
            <a:ext cx="5580186" cy="3914257"/>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45"/>
          <p:cNvSpPr txBox="1">
            <a:spLocks noGrp="1"/>
          </p:cNvSpPr>
          <p:nvPr>
            <p:ph type="title"/>
          </p:nvPr>
        </p:nvSpPr>
        <p:spPr>
          <a:prstGeom prst="rect">
            <a:avLst/>
          </a:prstGeom>
        </p:spPr>
        <p:txBody>
          <a:bodyPr/>
          <a:lstStyle/>
          <a:p>
            <a:r>
              <a:t>SPAKE2 (Password-Authenticated Key Exchange)</a:t>
            </a:r>
          </a:p>
        </p:txBody>
      </p:sp>
      <p:sp>
        <p:nvSpPr>
          <p:cNvPr id="351" name="Text Placeholder 1"/>
          <p:cNvSpPr txBox="1">
            <a:spLocks noGrp="1"/>
          </p:cNvSpPr>
          <p:nvPr>
            <p:ph type="body" idx="1"/>
          </p:nvPr>
        </p:nvSpPr>
        <p:spPr>
          <a:prstGeom prst="rect">
            <a:avLst/>
          </a:prstGeom>
        </p:spPr>
        <p:txBody>
          <a:bodyPr/>
          <a:lstStyle/>
          <a:p>
            <a:endParaRPr/>
          </a:p>
        </p:txBody>
      </p:sp>
      <p:pic>
        <p:nvPicPr>
          <p:cNvPr id="352" name="Picture 3" descr="Picture 3"/>
          <p:cNvPicPr>
            <a:picLocks noChangeAspect="1"/>
          </p:cNvPicPr>
          <p:nvPr/>
        </p:nvPicPr>
        <p:blipFill>
          <a:blip r:embed="rId2"/>
          <a:stretch>
            <a:fillRect/>
          </a:stretch>
        </p:blipFill>
        <p:spPr>
          <a:xfrm>
            <a:off x="2505806" y="1091017"/>
            <a:ext cx="5868867" cy="4071979"/>
          </a:xfrm>
          <a:prstGeom prst="rect">
            <a:avLst/>
          </a:prstGeom>
          <a:ln w="12700">
            <a:miter lim="400000"/>
          </a:ln>
        </p:spPr>
      </p:pic>
      <p:sp>
        <p:nvSpPr>
          <p:cNvPr id="353" name="Rectangle 8">
            <a:hlinkClick r:id="rId3"/>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45"/>
          <p:cNvSpPr txBox="1">
            <a:spLocks noGrp="1"/>
          </p:cNvSpPr>
          <p:nvPr>
            <p:ph type="title"/>
          </p:nvPr>
        </p:nvSpPr>
        <p:spPr>
          <a:prstGeom prst="rect">
            <a:avLst/>
          </a:prstGeom>
        </p:spPr>
        <p:txBody>
          <a:bodyPr/>
          <a:lstStyle/>
          <a:p>
            <a:r>
              <a:t>SPAKE2 (Password-Authenticated Key Exchange)</a:t>
            </a:r>
          </a:p>
        </p:txBody>
      </p:sp>
      <p:sp>
        <p:nvSpPr>
          <p:cNvPr id="356" name="Text Placeholder 1"/>
          <p:cNvSpPr txBox="1">
            <a:spLocks noGrp="1"/>
          </p:cNvSpPr>
          <p:nvPr>
            <p:ph type="body" idx="1"/>
          </p:nvPr>
        </p:nvSpPr>
        <p:spPr>
          <a:prstGeom prst="rect">
            <a:avLst/>
          </a:prstGeom>
        </p:spPr>
        <p:txBody>
          <a:bodyPr/>
          <a:lstStyle/>
          <a:p>
            <a:endParaRPr/>
          </a:p>
        </p:txBody>
      </p:sp>
      <p:pic>
        <p:nvPicPr>
          <p:cNvPr id="357" name="Picture 3" descr="Picture 3"/>
          <p:cNvPicPr>
            <a:picLocks noChangeAspect="1"/>
          </p:cNvPicPr>
          <p:nvPr/>
        </p:nvPicPr>
        <p:blipFill>
          <a:blip r:embed="rId2"/>
          <a:stretch>
            <a:fillRect/>
          </a:stretch>
        </p:blipFill>
        <p:spPr>
          <a:xfrm>
            <a:off x="2505806" y="1091017"/>
            <a:ext cx="5868867" cy="4071979"/>
          </a:xfrm>
          <a:prstGeom prst="rect">
            <a:avLst/>
          </a:prstGeom>
          <a:ln w="12700">
            <a:miter lim="400000"/>
          </a:ln>
        </p:spPr>
      </p:pic>
      <p:pic>
        <p:nvPicPr>
          <p:cNvPr id="358" name="Picture 7" descr="Picture 7"/>
          <p:cNvPicPr>
            <a:picLocks noChangeAspect="1"/>
          </p:cNvPicPr>
          <p:nvPr/>
        </p:nvPicPr>
        <p:blipFill>
          <a:blip r:embed="rId3"/>
          <a:stretch>
            <a:fillRect/>
          </a:stretch>
        </p:blipFill>
        <p:spPr>
          <a:xfrm>
            <a:off x="0" y="2450365"/>
            <a:ext cx="9144000" cy="2834893"/>
          </a:xfrm>
          <a:prstGeom prst="rect">
            <a:avLst/>
          </a:prstGeom>
          <a:ln w="12700">
            <a:miter lim="400000"/>
          </a:ln>
        </p:spPr>
      </p:pic>
      <p:sp>
        <p:nvSpPr>
          <p:cNvPr id="359" name="Rectangle 8">
            <a:hlinkClick r:id="rId4"/>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58"/>
                                        </p:tgtEl>
                                        <p:attrNameLst>
                                          <p:attrName>style.visibility</p:attrName>
                                        </p:attrNameLst>
                                      </p:cBhvr>
                                      <p:to>
                                        <p:strVal val="visible"/>
                                      </p:to>
                                    </p:set>
                                    <p:anim calcmode="lin" valueType="num">
                                      <p:cBhvr>
                                        <p:cTn id="7" dur="500" fill="hold"/>
                                        <p:tgtEl>
                                          <p:spTgt spid="358"/>
                                        </p:tgtEl>
                                        <p:attrNameLst>
                                          <p:attrName>ppt_x</p:attrName>
                                        </p:attrNameLst>
                                      </p:cBhvr>
                                      <p:tavLst>
                                        <p:tav tm="0">
                                          <p:val>
                                            <p:strVal val="#ppt_x"/>
                                          </p:val>
                                        </p:tav>
                                        <p:tav tm="100000">
                                          <p:val>
                                            <p:strVal val="#ppt_x"/>
                                          </p:val>
                                        </p:tav>
                                      </p:tavLst>
                                    </p:anim>
                                    <p:anim calcmode="lin" valueType="num">
                                      <p:cBhvr>
                                        <p:cTn id="8" dur="500" fill="hold"/>
                                        <p:tgtEl>
                                          <p:spTgt spid="3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45"/>
          <p:cNvSpPr txBox="1">
            <a:spLocks noGrp="1"/>
          </p:cNvSpPr>
          <p:nvPr>
            <p:ph type="title"/>
          </p:nvPr>
        </p:nvSpPr>
        <p:spPr>
          <a:prstGeom prst="rect">
            <a:avLst/>
          </a:prstGeom>
        </p:spPr>
        <p:txBody>
          <a:bodyPr/>
          <a:lstStyle/>
          <a:p>
            <a:r>
              <a:t>Proving Password</a:t>
            </a:r>
          </a:p>
        </p:txBody>
      </p:sp>
      <p:sp>
        <p:nvSpPr>
          <p:cNvPr id="362" name="Text Placeholder 1"/>
          <p:cNvSpPr txBox="1">
            <a:spLocks noGrp="1"/>
          </p:cNvSpPr>
          <p:nvPr>
            <p:ph type="body" idx="1"/>
          </p:nvPr>
        </p:nvSpPr>
        <p:spPr>
          <a:prstGeom prst="rect">
            <a:avLst/>
          </a:prstGeom>
        </p:spPr>
        <p:txBody>
          <a:bodyPr/>
          <a:lstStyle/>
          <a:p>
            <a:endParaRPr/>
          </a:p>
        </p:txBody>
      </p:sp>
      <p:pic>
        <p:nvPicPr>
          <p:cNvPr id="363" name="Picture 2" descr="Picture 2"/>
          <p:cNvPicPr>
            <a:picLocks noChangeAspect="1"/>
          </p:cNvPicPr>
          <p:nvPr/>
        </p:nvPicPr>
        <p:blipFill>
          <a:blip r:embed="rId2"/>
          <a:stretch>
            <a:fillRect/>
          </a:stretch>
        </p:blipFill>
        <p:spPr>
          <a:xfrm>
            <a:off x="1899138" y="880907"/>
            <a:ext cx="7244863" cy="4229852"/>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45"/>
          <p:cNvSpPr txBox="1">
            <a:spLocks noGrp="1"/>
          </p:cNvSpPr>
          <p:nvPr>
            <p:ph type="title"/>
          </p:nvPr>
        </p:nvSpPr>
        <p:spPr>
          <a:prstGeom prst="rect">
            <a:avLst/>
          </a:prstGeom>
        </p:spPr>
        <p:txBody>
          <a:bodyPr/>
          <a:lstStyle/>
          <a:p>
            <a:r>
              <a:t>OPAQUE</a:t>
            </a:r>
          </a:p>
        </p:txBody>
      </p:sp>
      <p:sp>
        <p:nvSpPr>
          <p:cNvPr id="366" name="Text Placeholder 1"/>
          <p:cNvSpPr txBox="1">
            <a:spLocks noGrp="1"/>
          </p:cNvSpPr>
          <p:nvPr>
            <p:ph type="body" idx="1"/>
          </p:nvPr>
        </p:nvSpPr>
        <p:spPr>
          <a:prstGeom prst="rect">
            <a:avLst/>
          </a:prstGeom>
        </p:spPr>
        <p:txBody>
          <a:bodyPr/>
          <a:lstStyle/>
          <a:p>
            <a:endParaRPr/>
          </a:p>
        </p:txBody>
      </p:sp>
      <p:pic>
        <p:nvPicPr>
          <p:cNvPr id="367" name="Picture 4" descr="Picture 4"/>
          <p:cNvPicPr>
            <a:picLocks noChangeAspect="1"/>
          </p:cNvPicPr>
          <p:nvPr/>
        </p:nvPicPr>
        <p:blipFill>
          <a:blip r:embed="rId2"/>
          <a:stretch>
            <a:fillRect/>
          </a:stretch>
        </p:blipFill>
        <p:spPr>
          <a:xfrm>
            <a:off x="628650" y="1214069"/>
            <a:ext cx="7951980" cy="3489815"/>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45"/>
          <p:cNvSpPr txBox="1">
            <a:spLocks noGrp="1"/>
          </p:cNvSpPr>
          <p:nvPr>
            <p:ph type="title"/>
          </p:nvPr>
        </p:nvSpPr>
        <p:spPr>
          <a:prstGeom prst="rect">
            <a:avLst/>
          </a:prstGeom>
        </p:spPr>
        <p:txBody>
          <a:bodyPr/>
          <a:lstStyle/>
          <a:p>
            <a:r>
              <a:t>OPAQUE</a:t>
            </a:r>
          </a:p>
        </p:txBody>
      </p:sp>
      <p:sp>
        <p:nvSpPr>
          <p:cNvPr id="370" name="Text Placeholder 1"/>
          <p:cNvSpPr txBox="1">
            <a:spLocks noGrp="1"/>
          </p:cNvSpPr>
          <p:nvPr>
            <p:ph type="body" idx="1"/>
          </p:nvPr>
        </p:nvSpPr>
        <p:spPr>
          <a:prstGeom prst="rect">
            <a:avLst/>
          </a:prstGeom>
        </p:spPr>
        <p:txBody>
          <a:bodyPr/>
          <a:lstStyle/>
          <a:p>
            <a:endParaRPr/>
          </a:p>
        </p:txBody>
      </p:sp>
      <p:pic>
        <p:nvPicPr>
          <p:cNvPr id="371" name="Picture 3" descr="Picture 3"/>
          <p:cNvPicPr>
            <a:picLocks noChangeAspect="1"/>
          </p:cNvPicPr>
          <p:nvPr/>
        </p:nvPicPr>
        <p:blipFill>
          <a:blip r:embed="rId2"/>
          <a:stretch>
            <a:fillRect/>
          </a:stretch>
        </p:blipFill>
        <p:spPr>
          <a:xfrm>
            <a:off x="2860607" y="557212"/>
            <a:ext cx="6115051" cy="4600576"/>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le 1"/>
          <p:cNvSpPr txBox="1">
            <a:spLocks noGrp="1"/>
          </p:cNvSpPr>
          <p:nvPr>
            <p:ph type="title"/>
          </p:nvPr>
        </p:nvSpPr>
        <p:spPr>
          <a:xfrm>
            <a:off x="430213" y="787400"/>
            <a:ext cx="3577012" cy="4140200"/>
          </a:xfrm>
          <a:prstGeom prst="rect">
            <a:avLst/>
          </a:prstGeom>
        </p:spPr>
        <p:txBody>
          <a:bodyPr/>
          <a:lstStyle/>
          <a:p>
            <a:pPr algn="l">
              <a:defRPr sz="3900" b="1">
                <a:solidFill>
                  <a:srgbClr val="C00000"/>
                </a:solidFill>
              </a:defRPr>
            </a:pPr>
            <a:r>
              <a:rPr dirty="0"/>
              <a:t>Tokens, Authorization and Docker</a:t>
            </a:r>
            <a:br>
              <a:rPr dirty="0"/>
            </a:br>
            <a:r>
              <a:rPr sz="1800" b="0" dirty="0"/>
              <a:t>Docker</a:t>
            </a:r>
            <a:br>
              <a:rPr sz="1800" b="0" dirty="0"/>
            </a:br>
            <a:br>
              <a:rPr sz="1800" b="0" dirty="0"/>
            </a:br>
            <a:r>
              <a:rPr sz="2700" dirty="0">
                <a:solidFill>
                  <a:srgbClr val="000000"/>
                </a:solidFill>
              </a:rPr>
              <a:t>Prof Bill Buchanan OBE</a:t>
            </a:r>
            <a:br>
              <a:rPr sz="2700" dirty="0">
                <a:solidFill>
                  <a:srgbClr val="000000"/>
                </a:solidFill>
              </a:rPr>
            </a:br>
            <a:br>
              <a:rPr sz="1800" b="0" dirty="0"/>
            </a:br>
            <a:r>
              <a:rPr sz="1800" b="0" dirty="0"/>
              <a:t>http://</a:t>
            </a:r>
            <a:r>
              <a:rPr sz="1800" b="0" dirty="0" err="1"/>
              <a:t>asecuritysite.com</a:t>
            </a:r>
            <a:r>
              <a:rPr sz="1800" b="0" dirty="0"/>
              <a:t>/</a:t>
            </a:r>
            <a:r>
              <a:rPr lang="en-US" sz="1800" b="0" dirty="0"/>
              <a:t>tokens</a:t>
            </a:r>
            <a:br>
              <a:rPr sz="1800" b="0" dirty="0"/>
            </a:br>
            <a:endParaRPr sz="1800" b="0" dirty="0"/>
          </a:p>
        </p:txBody>
      </p:sp>
      <p:pic>
        <p:nvPicPr>
          <p:cNvPr id="4" name="Picture 3" descr="Text&#10;&#10;Description automatically generated">
            <a:extLst>
              <a:ext uri="{FF2B5EF4-FFF2-40B4-BE49-F238E27FC236}">
                <a16:creationId xmlns:a16="http://schemas.microsoft.com/office/drawing/2014/main" id="{C66FF277-9190-6DA0-A20D-8856A1448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377" name="Docker"/>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Docker</a:t>
            </a:r>
          </a:p>
        </p:txBody>
      </p:sp>
      <p:grpSp>
        <p:nvGrpSpPr>
          <p:cNvPr id="380" name="A-comparison-of-the-architecture-of-virtual-machines-and-Docker-software.png"/>
          <p:cNvGrpSpPr/>
          <p:nvPr/>
        </p:nvGrpSpPr>
        <p:grpSpPr>
          <a:xfrm>
            <a:off x="72467" y="1577521"/>
            <a:ext cx="5895321" cy="3221249"/>
            <a:chOff x="0" y="0"/>
            <a:chExt cx="5895320" cy="3221247"/>
          </a:xfrm>
        </p:grpSpPr>
        <p:pic>
          <p:nvPicPr>
            <p:cNvPr id="379" name="A-comparison-of-the-architecture-of-virtual-machines-and-Docker-software.png" descr="A-comparison-of-the-architecture-of-virtual-machines-and-Docker-software.png"/>
            <p:cNvPicPr>
              <a:picLocks noChangeAspect="1"/>
            </p:cNvPicPr>
            <p:nvPr/>
          </p:nvPicPr>
          <p:blipFill>
            <a:blip r:embed="rId2"/>
            <a:stretch>
              <a:fillRect/>
            </a:stretch>
          </p:blipFill>
          <p:spPr>
            <a:xfrm>
              <a:off x="203200" y="203200"/>
              <a:ext cx="5488921" cy="2776748"/>
            </a:xfrm>
            <a:prstGeom prst="rect">
              <a:avLst/>
            </a:prstGeom>
            <a:ln>
              <a:noFill/>
            </a:ln>
            <a:effectLst/>
          </p:spPr>
        </p:pic>
        <p:pic>
          <p:nvPicPr>
            <p:cNvPr id="378" name="A-comparison-of-the-architecture-of-virtual-machines-and-Docker-software.png" descr="A-comparison-of-the-architecture-of-virtual-machines-and-Docker-software.png"/>
            <p:cNvPicPr>
              <a:picLocks/>
            </p:cNvPicPr>
            <p:nvPr/>
          </p:nvPicPr>
          <p:blipFill>
            <a:blip r:embed="rId3"/>
            <a:stretch>
              <a:fillRect/>
            </a:stretch>
          </p:blipFill>
          <p:spPr>
            <a:xfrm>
              <a:off x="0" y="0"/>
              <a:ext cx="5895321" cy="3221248"/>
            </a:xfrm>
            <a:prstGeom prst="rect">
              <a:avLst/>
            </a:prstGeom>
            <a:effectLst/>
          </p:spPr>
        </p:pic>
      </p:grpSp>
      <p:sp>
        <p:nvSpPr>
          <p:cNvPr id="381" name="Hung, L. H., Kristiyanto, D., Lee, S. B., &amp; Yeung, K. Y. (2016). GUIdock: using Docker containers with a common graphics user interface to address the reproducibility of research. PloS one, 11(4), e0152686."/>
          <p:cNvSpPr txBox="1"/>
          <p:nvPr/>
        </p:nvSpPr>
        <p:spPr>
          <a:xfrm>
            <a:off x="113065" y="5157091"/>
            <a:ext cx="8755743"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2800"/>
              </a:lnSpc>
              <a:defRPr sz="1200">
                <a:latin typeface="Times Roman"/>
                <a:ea typeface="Times Roman"/>
                <a:cs typeface="Times Roman"/>
                <a:sym typeface="Times Roman"/>
              </a:defRPr>
            </a:pPr>
            <a:r>
              <a:t>Hung, L. H., Kristiyanto, D., Lee, S. B., &amp; Yeung, K. Y. (2016). GUIdock: using Docker containers with a common graphics user interface to address the reproducibility of research. </a:t>
            </a:r>
            <a:r>
              <a:rPr i="1"/>
              <a:t>PloS one</a:t>
            </a:r>
            <a:r>
              <a:t>, </a:t>
            </a:r>
            <a:r>
              <a:rPr i="1"/>
              <a:t>11</a:t>
            </a:r>
            <a:r>
              <a:t>(4), e0152686.</a:t>
            </a:r>
          </a:p>
        </p:txBody>
      </p:sp>
      <p:pic>
        <p:nvPicPr>
          <p:cNvPr id="382" name="1*Rzo0LmhAL_7nBLBHadfeLA.jpeg" descr="1*Rzo0LmhAL_7nBLBHadfeLA.jpeg"/>
          <p:cNvPicPr>
            <a:picLocks noChangeAspect="1"/>
          </p:cNvPicPr>
          <p:nvPr/>
        </p:nvPicPr>
        <p:blipFill>
          <a:blip r:embed="rId4"/>
          <a:stretch>
            <a:fillRect/>
          </a:stretch>
        </p:blipFill>
        <p:spPr>
          <a:xfrm>
            <a:off x="4681125" y="-105437"/>
            <a:ext cx="4435778" cy="1802968"/>
          </a:xfrm>
          <a:prstGeom prst="rect">
            <a:avLst/>
          </a:prstGeom>
          <a:ln w="12700">
            <a:miter lim="400000"/>
          </a:ln>
        </p:spPr>
      </p:pic>
      <p:grpSp>
        <p:nvGrpSpPr>
          <p:cNvPr id="385" name="KubernetesDockerpic2.png"/>
          <p:cNvGrpSpPr/>
          <p:nvPr/>
        </p:nvGrpSpPr>
        <p:grpSpPr>
          <a:xfrm>
            <a:off x="826162" y="536201"/>
            <a:ext cx="6953940" cy="4982066"/>
            <a:chOff x="0" y="0"/>
            <a:chExt cx="6953938" cy="4982065"/>
          </a:xfrm>
        </p:grpSpPr>
        <p:pic>
          <p:nvPicPr>
            <p:cNvPr id="384" name="KubernetesDockerpic2.png" descr="KubernetesDockerpic2.png"/>
            <p:cNvPicPr>
              <a:picLocks noChangeAspect="1"/>
            </p:cNvPicPr>
            <p:nvPr/>
          </p:nvPicPr>
          <p:blipFill>
            <a:blip r:embed="rId5"/>
            <a:stretch>
              <a:fillRect/>
            </a:stretch>
          </p:blipFill>
          <p:spPr>
            <a:xfrm>
              <a:off x="203200" y="203200"/>
              <a:ext cx="6547539" cy="4537566"/>
            </a:xfrm>
            <a:prstGeom prst="rect">
              <a:avLst/>
            </a:prstGeom>
            <a:ln>
              <a:noFill/>
            </a:ln>
            <a:effectLst/>
          </p:spPr>
        </p:pic>
        <p:pic>
          <p:nvPicPr>
            <p:cNvPr id="383" name="KubernetesDockerpic2.png" descr="KubernetesDockerpic2.png"/>
            <p:cNvPicPr>
              <a:picLocks/>
            </p:cNvPicPr>
            <p:nvPr/>
          </p:nvPicPr>
          <p:blipFill>
            <a:blip r:embed="rId6"/>
            <a:stretch>
              <a:fillRect/>
            </a:stretch>
          </p:blipFill>
          <p:spPr>
            <a:xfrm>
              <a:off x="0" y="0"/>
              <a:ext cx="6953939" cy="4982066"/>
            </a:xfrm>
            <a:prstGeom prst="rect">
              <a:avLst/>
            </a:prstGeom>
            <a:effectLst/>
          </p:spPr>
        </p:pic>
      </p:grpSp>
      <p:sp>
        <p:nvSpPr>
          <p:cNvPr id="386" name="FROM ubuntu:16.04…"/>
          <p:cNvSpPr/>
          <p:nvPr/>
        </p:nvSpPr>
        <p:spPr>
          <a:xfrm>
            <a:off x="228359" y="1057207"/>
            <a:ext cx="8525155" cy="408974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FROM ubuntu:16.04</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apt-get update &amp;&amp; apt-get install -y </a:t>
            </a:r>
            <a:r>
              <a:rPr dirty="0" err="1"/>
              <a:t>openssh</a:t>
            </a:r>
            <a:r>
              <a:rPr dirty="0"/>
              <a:t>-server</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t>
            </a:r>
            <a:r>
              <a:rPr dirty="0" err="1"/>
              <a:t>mkdir</a:t>
            </a:r>
            <a:r>
              <a:rPr dirty="0"/>
              <a:t> /var/run/</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a:t>
            </a:r>
            <a:r>
              <a:rPr dirty="0" err="1"/>
              <a:t>root:THEPASSWORDYOUCREATED</a:t>
            </a:r>
            <a:r>
              <a:rPr dirty="0"/>
              <a:t>' | </a:t>
            </a:r>
            <a:r>
              <a:rPr dirty="0" err="1"/>
              <a:t>chpasswd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i</a:t>
            </a:r>
            <a:r>
              <a:rPr dirty="0"/>
              <a:t> 's/</a:t>
            </a:r>
            <a:r>
              <a:rPr dirty="0" err="1"/>
              <a:t>PermitRootLogin</a:t>
            </a:r>
            <a:r>
              <a:rPr dirty="0"/>
              <a:t> prohibit-password/</a:t>
            </a:r>
            <a:r>
              <a:rPr dirty="0" err="1"/>
              <a:t>PermitRootLogin</a:t>
            </a:r>
            <a:r>
              <a:rPr dirty="0"/>
              <a:t> yes/' /</a:t>
            </a:r>
            <a:r>
              <a:rPr dirty="0" err="1"/>
              <a:t>etc</a:t>
            </a:r>
            <a:r>
              <a:rPr dirty="0"/>
              <a:t>/</a:t>
            </a:r>
            <a:r>
              <a:rPr dirty="0" err="1"/>
              <a:t>ssh</a:t>
            </a:r>
            <a:r>
              <a:rPr dirty="0"/>
              <a:t>/</a:t>
            </a:r>
            <a:r>
              <a:rPr dirty="0" err="1"/>
              <a:t>sshd_config</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 SSH login fix. Otherwise user is kicked off after login</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s@session</a:t>
            </a:r>
            <a:r>
              <a:rPr dirty="0"/>
              <a:t>\s*required\s*</a:t>
            </a:r>
            <a:r>
              <a:rPr dirty="0" err="1"/>
              <a:t>pam_loginuid.so@session</a:t>
            </a:r>
            <a:r>
              <a:rPr dirty="0"/>
              <a:t> optional </a:t>
            </a:r>
            <a:r>
              <a:rPr dirty="0" err="1"/>
              <a:t>pam_loginuid.so@g</a:t>
            </a:r>
            <a:r>
              <a:rPr dirty="0"/>
              <a:t>' -</a:t>
            </a:r>
            <a:r>
              <a:rPr dirty="0" err="1"/>
              <a:t>i</a:t>
            </a:r>
            <a:r>
              <a:rPr dirty="0"/>
              <a:t> /</a:t>
            </a:r>
            <a:r>
              <a:rPr dirty="0" err="1"/>
              <a:t>etc</a:t>
            </a:r>
            <a:r>
              <a:rPr dirty="0"/>
              <a:t>/</a:t>
            </a:r>
            <a:r>
              <a:rPr dirty="0" err="1"/>
              <a:t>pam.d</a:t>
            </a:r>
            <a:r>
              <a:rPr dirty="0"/>
              <a:t>/</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ENV NOTVISIBLE "in users 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"export VISIBLE=now" &gt;&gt; /</a:t>
            </a:r>
            <a:r>
              <a:rPr dirty="0" err="1"/>
              <a:t>etc</a:t>
            </a:r>
            <a:r>
              <a:rPr dirty="0"/>
              <a:t>/profile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EXPOSE 22</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CMD ["/</a:t>
            </a:r>
            <a:r>
              <a:rPr dirty="0" err="1"/>
              <a:t>usr</a:t>
            </a:r>
            <a:r>
              <a:rPr dirty="0"/>
              <a:t>/</a:t>
            </a:r>
            <a:r>
              <a:rPr dirty="0" err="1"/>
              <a:t>sbin</a:t>
            </a:r>
            <a:r>
              <a:rPr dirty="0"/>
              <a:t>/</a:t>
            </a:r>
            <a:r>
              <a:rPr dirty="0" err="1"/>
              <a:t>sshd</a:t>
            </a:r>
            <a:r>
              <a:rPr dirty="0"/>
              <a:t>", "-D"]</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382"/>
                                        </p:tgtEl>
                                        <p:attrNameLst>
                                          <p:attrName>style.visibility</p:attrName>
                                        </p:attrNameLst>
                                      </p:cBhvr>
                                      <p:to>
                                        <p:strVal val="visible"/>
                                      </p:to>
                                    </p:set>
                                    <p:anim calcmode="lin" valueType="num">
                                      <p:cBhvr>
                                        <p:cTn id="7" dur="1000" fill="hold"/>
                                        <p:tgtEl>
                                          <p:spTgt spid="382"/>
                                        </p:tgtEl>
                                        <p:attrNameLst>
                                          <p:attrName>ppt_x</p:attrName>
                                        </p:attrNameLst>
                                      </p:cBhvr>
                                      <p:tavLst>
                                        <p:tav tm="0">
                                          <p:val>
                                            <p:strVal val="0-#ppt_w/2"/>
                                          </p:val>
                                        </p:tav>
                                        <p:tav tm="100000">
                                          <p:val>
                                            <p:strVal val="#ppt_x"/>
                                          </p:val>
                                        </p:tav>
                                      </p:tavLst>
                                    </p:anim>
                                    <p:anim calcmode="lin" valueType="num">
                                      <p:cBhvr>
                                        <p:cTn id="8" dur="1000" fill="hold"/>
                                        <p:tgtEl>
                                          <p:spTgt spid="3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380"/>
                                        </p:tgtEl>
                                        <p:attrNameLst>
                                          <p:attrName>style.visibility</p:attrName>
                                        </p:attrNameLst>
                                      </p:cBhvr>
                                      <p:to>
                                        <p:strVal val="visible"/>
                                      </p:to>
                                    </p:set>
                                    <p:anim calcmode="lin" valueType="num">
                                      <p:cBhvr>
                                        <p:cTn id="13" dur="1000" fill="hold"/>
                                        <p:tgtEl>
                                          <p:spTgt spid="380"/>
                                        </p:tgtEl>
                                        <p:attrNameLst>
                                          <p:attrName>ppt_x</p:attrName>
                                        </p:attrNameLst>
                                      </p:cBhvr>
                                      <p:tavLst>
                                        <p:tav tm="0">
                                          <p:val>
                                            <p:strVal val="0-#ppt_w/2"/>
                                          </p:val>
                                        </p:tav>
                                        <p:tav tm="100000">
                                          <p:val>
                                            <p:strVal val="#ppt_x"/>
                                          </p:val>
                                        </p:tav>
                                      </p:tavLst>
                                    </p:anim>
                                    <p:anim calcmode="lin" valueType="num">
                                      <p:cBhvr>
                                        <p:cTn id="14" dur="1000" fill="hold"/>
                                        <p:tgtEl>
                                          <p:spTgt spid="3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385"/>
                                        </p:tgtEl>
                                        <p:attrNameLst>
                                          <p:attrName>style.visibility</p:attrName>
                                        </p:attrNameLst>
                                      </p:cBhvr>
                                      <p:to>
                                        <p:strVal val="visible"/>
                                      </p:to>
                                    </p:set>
                                    <p:anim calcmode="lin" valueType="num">
                                      <p:cBhvr>
                                        <p:cTn id="19" dur="1000" fill="hold"/>
                                        <p:tgtEl>
                                          <p:spTgt spid="385"/>
                                        </p:tgtEl>
                                        <p:attrNameLst>
                                          <p:attrName>ppt_x</p:attrName>
                                        </p:attrNameLst>
                                      </p:cBhvr>
                                      <p:tavLst>
                                        <p:tav tm="0">
                                          <p:val>
                                            <p:strVal val="0-#ppt_w/2"/>
                                          </p:val>
                                        </p:tav>
                                        <p:tav tm="100000">
                                          <p:val>
                                            <p:strVal val="#ppt_x"/>
                                          </p:val>
                                        </p:tav>
                                      </p:tavLst>
                                    </p:anim>
                                    <p:anim calcmode="lin" valueType="num">
                                      <p:cBhvr>
                                        <p:cTn id="20" dur="1000" fill="hold"/>
                                        <p:tgtEl>
                                          <p:spTgt spid="38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2" animBg="1" advAuto="0"/>
      <p:bldP spid="382" grpId="1" animBg="1" advAuto="0"/>
      <p:bldP spid="385" grpId="3" animBg="1" advAuto="0"/>
      <p:bldP spid="386" grpId="4"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ontent Placeholder 1"/>
          <p:cNvSpPr txBox="1">
            <a:spLocks noGrp="1"/>
          </p:cNvSpPr>
          <p:nvPr>
            <p:ph type="body" idx="1"/>
          </p:nvPr>
        </p:nvSpPr>
        <p:spPr>
          <a:xfrm>
            <a:off x="171480" y="1012019"/>
            <a:ext cx="8829676" cy="4583939"/>
          </a:xfrm>
          <a:prstGeom prst="rect">
            <a:avLst/>
          </a:prstGeom>
        </p:spPr>
        <p:txBody>
          <a:bodyPr/>
          <a:lstStyle/>
          <a:p>
            <a:endParaRPr/>
          </a:p>
        </p:txBody>
      </p:sp>
      <p:pic>
        <p:nvPicPr>
          <p:cNvPr id="187" name="Picture 2" descr="Picture 2"/>
          <p:cNvPicPr>
            <a:picLocks noChangeAspect="1"/>
          </p:cNvPicPr>
          <p:nvPr/>
        </p:nvPicPr>
        <p:blipFill>
          <a:blip r:embed="rId2"/>
          <a:stretch>
            <a:fillRect/>
          </a:stretch>
        </p:blipFill>
        <p:spPr>
          <a:xfrm>
            <a:off x="0" y="-30655"/>
            <a:ext cx="9144000" cy="5745656"/>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fontScale="90000"/>
          </a:bodyPr>
          <a:lstStyle/>
          <a:p>
            <a:pPr algn="l" defTabSz="740663">
              <a:defRPr sz="3159" b="1">
                <a:solidFill>
                  <a:srgbClr val="C00000"/>
                </a:solidFill>
              </a:defRPr>
            </a:pPr>
            <a:r>
              <a:rPr dirty="0"/>
              <a:t>Tokens, Authorization and Docker</a:t>
            </a:r>
            <a:br>
              <a:rPr dirty="0"/>
            </a:br>
            <a:r>
              <a:rPr sz="1458" b="0" dirty="0"/>
              <a:t>ECR-20 Tokens</a:t>
            </a:r>
          </a:p>
          <a:p>
            <a:pPr algn="l" defTabSz="740663">
              <a:defRPr sz="3159" b="1">
                <a:solidFill>
                  <a:srgbClr val="C00000"/>
                </a:solidFill>
              </a:defRPr>
            </a:pPr>
            <a:r>
              <a:rPr sz="1458" b="0" dirty="0"/>
              <a:t>JSON Web Tokens</a:t>
            </a:r>
          </a:p>
          <a:p>
            <a:pPr algn="l" defTabSz="740663">
              <a:defRPr sz="3159" b="1">
                <a:solidFill>
                  <a:srgbClr val="C00000"/>
                </a:solidFill>
              </a:defRPr>
            </a:pPr>
            <a:r>
              <a:rPr sz="1458" b="0" dirty="0"/>
              <a:t>OAuth 2.0</a:t>
            </a:r>
          </a:p>
          <a:p>
            <a:pPr algn="l" defTabSz="740663">
              <a:defRPr sz="3159" b="1">
                <a:solidFill>
                  <a:srgbClr val="C00000"/>
                </a:solidFill>
              </a:defRPr>
            </a:pPr>
            <a:r>
              <a:rPr sz="1458" b="0" dirty="0"/>
              <a:t>Fernet Tokens</a:t>
            </a:r>
          </a:p>
          <a:p>
            <a:pPr algn="l" defTabSz="740663">
              <a:defRPr sz="3159" b="1">
                <a:solidFill>
                  <a:srgbClr val="C00000"/>
                </a:solidFill>
              </a:defRPr>
            </a:pPr>
            <a:r>
              <a:rPr sz="1458" b="0" dirty="0"/>
              <a:t>PAKE</a:t>
            </a:r>
          </a:p>
          <a:p>
            <a:pPr algn="l" defTabSz="740663">
              <a:defRPr sz="3159" b="1">
                <a:solidFill>
                  <a:srgbClr val="C00000"/>
                </a:solidFill>
              </a:defRPr>
            </a:pPr>
            <a:r>
              <a:rPr sz="1458" b="0" dirty="0"/>
              <a:t>Docker</a:t>
            </a:r>
          </a:p>
          <a:p>
            <a:pPr algn="l" defTabSz="740663">
              <a:defRPr sz="3159" b="1">
                <a:solidFill>
                  <a:srgbClr val="C00000"/>
                </a:solidFill>
              </a:defRPr>
            </a:pPr>
            <a:br>
              <a:rPr sz="1458" b="0" dirty="0"/>
            </a:br>
            <a:br>
              <a:rPr sz="1458" b="0" dirty="0"/>
            </a:br>
            <a:r>
              <a:rPr sz="2187" dirty="0">
                <a:solidFill>
                  <a:srgbClr val="000000"/>
                </a:solidFill>
              </a:rPr>
              <a:t>Prof Bill Buchanan OBE</a:t>
            </a:r>
            <a:br>
              <a:rPr sz="2187" dirty="0">
                <a:solidFill>
                  <a:srgbClr val="000000"/>
                </a:solidFill>
              </a:rPr>
            </a:br>
            <a:br>
              <a:rPr sz="1458" b="0" dirty="0"/>
            </a:br>
            <a:r>
              <a:rPr sz="1458" b="0" dirty="0"/>
              <a:t>http://</a:t>
            </a:r>
            <a:r>
              <a:rPr sz="1458" b="0" dirty="0" err="1"/>
              <a:t>asecuritysite.com</a:t>
            </a:r>
            <a:r>
              <a:rPr sz="1458" b="0"/>
              <a:t>/</a:t>
            </a:r>
            <a:r>
              <a:rPr lang="en-US" sz="1458" b="0"/>
              <a:t>tokens</a:t>
            </a:r>
            <a:br>
              <a:rPr sz="1458" b="0" dirty="0"/>
            </a:br>
            <a:endParaRPr sz="1458" b="0" dirty="0"/>
          </a:p>
        </p:txBody>
      </p:sp>
      <p:pic>
        <p:nvPicPr>
          <p:cNvPr id="4" name="Picture 3" descr="Text&#10;&#10;Description automatically generated">
            <a:extLst>
              <a:ext uri="{FF2B5EF4-FFF2-40B4-BE49-F238E27FC236}">
                <a16:creationId xmlns:a16="http://schemas.microsoft.com/office/drawing/2014/main" id="{EB86C653-4F2F-3021-8E6C-114457DF9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90" name="Image" descr="Image"/>
          <p:cNvPicPr>
            <a:picLocks noChangeAspect="1"/>
          </p:cNvPicPr>
          <p:nvPr/>
        </p:nvPicPr>
        <p:blipFill>
          <a:blip r:embed="rId2"/>
          <a:stretch>
            <a:fillRect/>
          </a:stretch>
        </p:blipFill>
        <p:spPr>
          <a:xfrm>
            <a:off x="466720" y="835818"/>
            <a:ext cx="7671927" cy="447660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93" name="Image" descr="Image"/>
          <p:cNvPicPr>
            <a:picLocks noChangeAspect="1"/>
          </p:cNvPicPr>
          <p:nvPr/>
        </p:nvPicPr>
        <p:blipFill>
          <a:blip r:embed="rId2"/>
          <a:stretch>
            <a:fillRect/>
          </a:stretch>
        </p:blipFill>
        <p:spPr>
          <a:xfrm>
            <a:off x="439634" y="1275874"/>
            <a:ext cx="8085274" cy="387015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Visa Best Practice for Tokenization"/>
          <p:cNvSpPr txBox="1">
            <a:spLocks noGrp="1"/>
          </p:cNvSpPr>
          <p:nvPr>
            <p:ph type="title"/>
          </p:nvPr>
        </p:nvSpPr>
        <p:spPr>
          <a:xfrm>
            <a:off x="24053" y="239567"/>
            <a:ext cx="5915027" cy="487276"/>
          </a:xfrm>
          <a:prstGeom prst="rect">
            <a:avLst/>
          </a:prstGeom>
        </p:spPr>
        <p:txBody>
          <a:bodyPr/>
          <a:lstStyle/>
          <a:p>
            <a:r>
              <a:t>Visa Best Practice for Tokenization</a:t>
            </a:r>
          </a:p>
        </p:txBody>
      </p:sp>
      <p:pic>
        <p:nvPicPr>
          <p:cNvPr id="196" name="Image" descr="Image"/>
          <p:cNvPicPr>
            <a:picLocks noChangeAspect="1"/>
          </p:cNvPicPr>
          <p:nvPr/>
        </p:nvPicPr>
        <p:blipFill>
          <a:blip r:embed="rId2"/>
          <a:stretch>
            <a:fillRect/>
          </a:stretch>
        </p:blipFill>
        <p:spPr>
          <a:xfrm>
            <a:off x="0" y="774783"/>
            <a:ext cx="9144000" cy="464323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1*3Fd3BCeHV_cxeqJ_SKiPMQ.png" descr="1*3Fd3BCeHV_cxeqJ_SKiPMQ.png"/>
          <p:cNvPicPr>
            <a:picLocks noChangeAspect="1"/>
          </p:cNvPicPr>
          <p:nvPr/>
        </p:nvPicPr>
        <p:blipFill>
          <a:blip r:embed="rId2"/>
          <a:stretch>
            <a:fillRect/>
          </a:stretch>
        </p:blipFill>
        <p:spPr>
          <a:xfrm>
            <a:off x="173280" y="1032807"/>
            <a:ext cx="8200676" cy="3961952"/>
          </a:xfrm>
          <a:prstGeom prst="rect">
            <a:avLst/>
          </a:prstGeom>
          <a:ln w="12700">
            <a:miter lim="400000"/>
          </a:ln>
        </p:spPr>
      </p:pic>
      <p:sp>
        <p:nvSpPr>
          <p:cNvPr id="199"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200" name="World">
            <a:hlinkClick r:id="rId3"/>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430213" y="787400"/>
            <a:ext cx="3536670" cy="4140200"/>
          </a:xfrm>
          <a:prstGeom prst="rect">
            <a:avLst/>
          </a:prstGeom>
        </p:spPr>
        <p:txBody>
          <a:bodyPr>
            <a:normAutofit/>
          </a:bodyPr>
          <a:lstStyle/>
          <a:p>
            <a:pPr algn="l">
              <a:defRPr sz="3900" b="1">
                <a:solidFill>
                  <a:srgbClr val="C00000"/>
                </a:solidFill>
              </a:defRPr>
            </a:pPr>
            <a:r>
              <a:rPr dirty="0"/>
              <a:t>Tokens, Authorization and Docker</a:t>
            </a:r>
            <a:br>
              <a:rPr dirty="0"/>
            </a:br>
            <a:r>
              <a:rPr sz="1800" b="0" dirty="0"/>
              <a:t>ERC-20 </a:t>
            </a:r>
            <a:r>
              <a:rPr lang="en-US" sz="1800" b="0" dirty="0"/>
              <a:t>and ERC-721 </a:t>
            </a:r>
            <a:r>
              <a:rPr sz="1800" b="0" dirty="0"/>
              <a:t>Tokens</a:t>
            </a:r>
          </a:p>
          <a:p>
            <a:pPr algn="l">
              <a:defRPr sz="3900" b="1">
                <a:solidFill>
                  <a:srgbClr val="C00000"/>
                </a:solidFill>
              </a:defRPr>
            </a:pP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https://</a:t>
            </a:r>
            <a:r>
              <a:rPr lang="en-GB" sz="1800" dirty="0" err="1"/>
              <a:t>asecuritysite.com</a:t>
            </a:r>
            <a:r>
              <a:rPr lang="en-GB" sz="1800" dirty="0"/>
              <a:t>/tokens</a:t>
            </a:r>
            <a:br>
              <a:rPr sz="1800" b="0" dirty="0"/>
            </a:br>
            <a:endParaRPr sz="1800" b="0" dirty="0"/>
          </a:p>
        </p:txBody>
      </p:sp>
      <p:pic>
        <p:nvPicPr>
          <p:cNvPr id="4" name="Picture 3" descr="Text&#10;&#10;Description automatically generated">
            <a:extLst>
              <a:ext uri="{FF2B5EF4-FFF2-40B4-BE49-F238E27FC236}">
                <a16:creationId xmlns:a16="http://schemas.microsoft.com/office/drawing/2014/main" id="{222CA563-F9CE-0008-695F-D6390BF9D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507</TotalTime>
  <Words>1664</Words>
  <Application>Microsoft Macintosh PowerPoint</Application>
  <PresentationFormat>On-screen Show (16:10)</PresentationFormat>
  <Paragraphs>166</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Baskerville</vt:lpstr>
      <vt:lpstr>Calibri</vt:lpstr>
      <vt:lpstr>Calibri Light</vt:lpstr>
      <vt:lpstr>Courier</vt:lpstr>
      <vt:lpstr>Helvetica</vt:lpstr>
      <vt:lpstr>Lucida Console</vt:lpstr>
      <vt:lpstr>Times Roman</vt:lpstr>
      <vt:lpstr>Office Theme</vt:lpstr>
      <vt:lpstr>Tokens, Authorization and Docker ERC-20 Tokens JSON Web Tokens OAuth 2.0 Fernet Tokens PAKE Docker   Prof Bill Buchanan OBE  https://asecuritysite.com/tokens/    </vt:lpstr>
      <vt:lpstr>PowerPoint Presentation</vt:lpstr>
      <vt:lpstr>PowerPoint Presentation</vt:lpstr>
      <vt:lpstr>PowerPoint Presentation</vt:lpstr>
      <vt:lpstr>Tokenization with data</vt:lpstr>
      <vt:lpstr>Tokenization with data</vt:lpstr>
      <vt:lpstr>Visa Best Practice for Tokenization</vt:lpstr>
      <vt:lpstr>Token Mapping</vt:lpstr>
      <vt:lpstr>Tokens, Authorization and Docker ERC-20 and ERC-721 Tokens   Prof Bill Buchanan OBE  https://asecuritysite.com/tokens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Tokens, Authorization and Docker JSON Web Tokens  Prof Bill Buchanan OBE  https://asecuritysite.com/tokens/</vt:lpstr>
      <vt:lpstr>PowerPoint Presentation</vt:lpstr>
      <vt:lpstr>PowerPoint Presentation</vt:lpstr>
      <vt:lpstr>Tokens, Authorization and Docker OAuth 2.0  Prof Bill Buchanan OBE  http://asecuritysite.com/encryption http://asecuritysite.com/unit06 </vt:lpstr>
      <vt:lpstr>PowerPoint Presentation</vt:lpstr>
      <vt:lpstr>PowerPoint Presentation</vt:lpstr>
      <vt:lpstr>PowerPoint Presentation</vt:lpstr>
      <vt:lpstr>Tokens, Authorization and Docker Fernet Tokens  Prof Bill Buchanan OBE  http://asecuritysite.com/tokens </vt:lpstr>
      <vt:lpstr>PowerPoint Presentation</vt:lpstr>
      <vt:lpstr>Fernet</vt:lpstr>
      <vt:lpstr>Fernet</vt:lpstr>
      <vt:lpstr>URL Safe</vt:lpstr>
      <vt:lpstr>Key Rotation</vt:lpstr>
      <vt:lpstr>Tokens, Authorization and Docker PAKE  Prof Bill Buchanan OBE  http://asecuritysite.com/tokens </vt:lpstr>
      <vt:lpstr>The problem with passwords, hashing and salt</vt:lpstr>
      <vt:lpstr>SRP</vt:lpstr>
      <vt:lpstr>SPAKE2 (Password-Authenticated Key Exchange)</vt:lpstr>
      <vt:lpstr>SPAKE2 (Password-Authenticated Key Exchange)</vt:lpstr>
      <vt:lpstr>Proving Password</vt:lpstr>
      <vt:lpstr>OPAQUE</vt:lpstr>
      <vt:lpstr>OPAQUE</vt:lpstr>
      <vt:lpstr>Tokens, Authorization and Docker Docker  Prof Bill Buchanan OBE  http://asecuritysite.com/tokens </vt:lpstr>
      <vt:lpstr>PowerPoint Presentation</vt:lpstr>
      <vt:lpstr>Tokens, Authorization and Docker ECR-20 Tokens JSON Web Tokens OAuth 2.0 Fernet Tokens PAKE Docker   Prof Bill Buchanan OBE  http://asecuritysite.com/tokens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Tokens, Authorization and Docker ERC-20 Tokens JSON Web Tokens OAuth 2.0 Fernet Tokens PAKE Docker   Prof Bill Buchanan OBE  https://asecuritysite.com/tokens/    </dc:title>
  <cp:lastModifiedBy>Buchanan, Bill</cp:lastModifiedBy>
  <cp:revision>3</cp:revision>
  <dcterms:modified xsi:type="dcterms:W3CDTF">2022-04-29T15:53:12Z</dcterms:modified>
</cp:coreProperties>
</file>